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52.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5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59.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8.xml" ContentType="application/vnd.openxmlformats-officedocument.presentationml.slide+xml"/>
  <Override PartName="/ppt/slides/slide1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948" r:id="rId2"/>
    <p:sldId id="932" r:id="rId3"/>
    <p:sldId id="945" r:id="rId4"/>
    <p:sldId id="944" r:id="rId5"/>
    <p:sldId id="933" r:id="rId6"/>
    <p:sldId id="882" r:id="rId7"/>
    <p:sldId id="942" r:id="rId8"/>
    <p:sldId id="951" r:id="rId9"/>
    <p:sldId id="952" r:id="rId10"/>
    <p:sldId id="941" r:id="rId11"/>
    <p:sldId id="953" r:id="rId12"/>
    <p:sldId id="807" r:id="rId13"/>
    <p:sldId id="809" r:id="rId14"/>
    <p:sldId id="955" r:id="rId15"/>
    <p:sldId id="849" r:id="rId16"/>
    <p:sldId id="850" r:id="rId17"/>
    <p:sldId id="851" r:id="rId18"/>
    <p:sldId id="852" r:id="rId19"/>
    <p:sldId id="954" r:id="rId20"/>
    <p:sldId id="811" r:id="rId21"/>
    <p:sldId id="854" r:id="rId22"/>
    <p:sldId id="885" r:id="rId23"/>
    <p:sldId id="886" r:id="rId24"/>
    <p:sldId id="887" r:id="rId25"/>
    <p:sldId id="888" r:id="rId26"/>
    <p:sldId id="812" r:id="rId27"/>
    <p:sldId id="855" r:id="rId28"/>
    <p:sldId id="813" r:id="rId29"/>
    <p:sldId id="814" r:id="rId30"/>
    <p:sldId id="815" r:id="rId31"/>
    <p:sldId id="842" r:id="rId32"/>
    <p:sldId id="856" r:id="rId33"/>
    <p:sldId id="816" r:id="rId34"/>
    <p:sldId id="893" r:id="rId35"/>
    <p:sldId id="895" r:id="rId36"/>
    <p:sldId id="894" r:id="rId37"/>
    <p:sldId id="898" r:id="rId38"/>
    <p:sldId id="956" r:id="rId39"/>
    <p:sldId id="899" r:id="rId40"/>
    <p:sldId id="900" r:id="rId41"/>
    <p:sldId id="957" r:id="rId42"/>
    <p:sldId id="903" r:id="rId43"/>
    <p:sldId id="904" r:id="rId44"/>
    <p:sldId id="930" r:id="rId45"/>
    <p:sldId id="958" r:id="rId46"/>
    <p:sldId id="906" r:id="rId47"/>
    <p:sldId id="907" r:id="rId48"/>
    <p:sldId id="909" r:id="rId49"/>
    <p:sldId id="910" r:id="rId50"/>
    <p:sldId id="911" r:id="rId51"/>
    <p:sldId id="912" r:id="rId52"/>
    <p:sldId id="913" r:id="rId53"/>
    <p:sldId id="914" r:id="rId54"/>
    <p:sldId id="916" r:id="rId55"/>
    <p:sldId id="917" r:id="rId56"/>
    <p:sldId id="656" r:id="rId57"/>
    <p:sldId id="947" r:id="rId58"/>
    <p:sldId id="824" r:id="rId59"/>
    <p:sldId id="939" r:id="rId60"/>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94660"/>
  </p:normalViewPr>
  <p:slideViewPr>
    <p:cSldViewPr>
      <p:cViewPr varScale="1">
        <p:scale>
          <a:sx n="70" d="100"/>
          <a:sy n="70" d="100"/>
        </p:scale>
        <p:origin x="41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69" Type="http://schemas.openxmlformats.org/officeDocument/2006/relationships/customXml" Target="../customXml/item4.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3550"/>
          </a:xfrm>
          <a:prstGeom prst="rect">
            <a:avLst/>
          </a:prstGeom>
        </p:spPr>
        <p:txBody>
          <a:bodyPr vert="horz" lIns="91440" tIns="45720" rIns="91440" bIns="45720" rtlCol="0"/>
          <a:lstStyle>
            <a:lvl1pPr algn="r">
              <a:defRPr sz="1200"/>
            </a:lvl1pPr>
          </a:lstStyle>
          <a:p>
            <a:fld id="{3F61F7CC-8827-41CA-8457-E261557110DE}" type="datetimeFigureOut">
              <a:rPr lang="en-US" smtClean="0"/>
              <a:t>5/24/2020</a:t>
            </a:fld>
            <a:endParaRPr lang="en-US"/>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45000"/>
            <a:ext cx="5607050" cy="36369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72525"/>
            <a:ext cx="3038475" cy="463550"/>
          </a:xfrm>
          <a:prstGeom prst="rect">
            <a:avLst/>
          </a:prstGeom>
        </p:spPr>
        <p:txBody>
          <a:bodyPr vert="horz" lIns="91440" tIns="45720" rIns="91440" bIns="45720" rtlCol="0" anchor="b"/>
          <a:lstStyle>
            <a:lvl1pPr algn="r">
              <a:defRPr sz="1200"/>
            </a:lvl1pPr>
          </a:lstStyle>
          <a:p>
            <a:fld id="{2207F7D7-403D-4857-BD70-D96A42EE28A1}" type="slidenum">
              <a:rPr lang="en-US" smtClean="0"/>
              <a:t>‹#›</a:t>
            </a:fld>
            <a:endParaRPr lang="en-US"/>
          </a:p>
        </p:txBody>
      </p:sp>
    </p:spTree>
    <p:extLst>
      <p:ext uri="{BB962C8B-B14F-4D97-AF65-F5344CB8AC3E}">
        <p14:creationId xmlns:p14="http://schemas.microsoft.com/office/powerpoint/2010/main" val="1832126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cs typeface="B Yagut" panose="00000400000000000000" pitchFamily="2" charset="-78"/>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cs typeface="B Yagut" panose="00000400000000000000"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tx1"/>
                </a:solidFill>
                <a:cs typeface="B Yagut" panose="00000400000000000000" pitchFamily="2" charset="-78"/>
              </a:defRPr>
            </a:lvl1pPr>
          </a:lstStyle>
          <a:p>
            <a:fld id="{8D147354-F800-434C-A8D8-D6E6A5F63033}" type="datetimeFigureOut">
              <a:rPr lang="en-US" smtClean="0"/>
              <a:pPr/>
              <a:t>5/24/2020</a:t>
            </a:fld>
            <a:endParaRPr lang="en-US"/>
          </a:p>
        </p:txBody>
      </p:sp>
      <p:sp>
        <p:nvSpPr>
          <p:cNvPr id="5" name="Footer Placeholder 4"/>
          <p:cNvSpPr>
            <a:spLocks noGrp="1"/>
          </p:cNvSpPr>
          <p:nvPr>
            <p:ph type="ftr" sz="quarter" idx="11"/>
          </p:nvPr>
        </p:nvSpPr>
        <p:spPr/>
        <p:txBody>
          <a:bodyPr/>
          <a:lstStyle>
            <a:lvl1pPr>
              <a:defRPr>
                <a:solidFill>
                  <a:schemeClr val="tx1"/>
                </a:solidFill>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35726794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cs typeface="B Yagut" panose="00000400000000000000" pitchFamily="2" charset="-78"/>
              </a:defRPr>
            </a:lvl1pPr>
            <a:lvl2pPr>
              <a:defRPr>
                <a:cs typeface="B Yagut" panose="00000400000000000000" pitchFamily="2" charset="-78"/>
              </a:defRPr>
            </a:lvl2pPr>
            <a:lvl3pPr>
              <a:defRPr>
                <a:cs typeface="B Yagut" panose="00000400000000000000" pitchFamily="2" charset="-78"/>
              </a:defRPr>
            </a:lvl3pPr>
            <a:lvl4pPr>
              <a:defRPr>
                <a:cs typeface="B Yagut" panose="00000400000000000000" pitchFamily="2" charset="-78"/>
              </a:defRPr>
            </a:lvl4pPr>
            <a:lvl5pPr>
              <a:defRPr>
                <a:cs typeface="B Yagut" panose="00000400000000000000" pitchFamily="2"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5/24/2020</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285384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147354-F800-434C-A8D8-D6E6A5F63033}" type="datetimeFigureOut">
              <a:rPr lang="en-US" smtClean="0"/>
              <a:t>5/24/2020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21844226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cs typeface="B Yagut" panose="00000400000000000000" pitchFamily="2" charset="-78"/>
              </a:defRPr>
            </a:lvl1pPr>
            <a:lvl2pPr>
              <a:defRPr>
                <a:cs typeface="B Yagut" panose="00000400000000000000" pitchFamily="2" charset="-78"/>
              </a:defRPr>
            </a:lvl2pPr>
            <a:lvl3pPr>
              <a:defRPr>
                <a:cs typeface="B Yagut" panose="00000400000000000000" pitchFamily="2" charset="-78"/>
              </a:defRPr>
            </a:lvl3pPr>
            <a:lvl4pPr>
              <a:defRPr>
                <a:cs typeface="B Yagut" panose="00000400000000000000" pitchFamily="2" charset="-78"/>
              </a:defRPr>
            </a:lvl4pPr>
            <a:lvl5pPr>
              <a:defRPr>
                <a:cs typeface="B Yagut" panose="00000400000000000000" pitchFamily="2"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5/24/2020</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4088637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cs typeface="B Yagut" panose="00000400000000000000" pitchFamily="2" charset="-78"/>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cs typeface="B Yagut" panose="00000400000000000000" pitchFamily="2" charset="-7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5/24/2020</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15214624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cs typeface="B Yagut" panose="00000400000000000000" pitchFamily="2" charset="-78"/>
              </a:defRPr>
            </a:lvl1pPr>
            <a:lvl2pPr>
              <a:defRPr sz="2400">
                <a:cs typeface="B Yagut" panose="00000400000000000000" pitchFamily="2" charset="-78"/>
              </a:defRPr>
            </a:lvl2pPr>
            <a:lvl3pPr>
              <a:defRPr sz="2000">
                <a:cs typeface="B Yagut" panose="00000400000000000000" pitchFamily="2" charset="-78"/>
              </a:defRPr>
            </a:lvl3pPr>
            <a:lvl4pPr>
              <a:defRPr sz="1800">
                <a:cs typeface="B Yagut" panose="00000400000000000000" pitchFamily="2" charset="-78"/>
              </a:defRPr>
            </a:lvl4pPr>
            <a:lvl5pPr>
              <a:defRPr sz="1800">
                <a:cs typeface="B Yagut" panose="00000400000000000000" pitchFamily="2" charset="-78"/>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cs typeface="B Yagut" panose="00000400000000000000" pitchFamily="2" charset="-78"/>
              </a:defRPr>
            </a:lvl1pPr>
            <a:lvl2pPr>
              <a:defRPr sz="2400">
                <a:cs typeface="B Yagut" panose="00000400000000000000" pitchFamily="2" charset="-78"/>
              </a:defRPr>
            </a:lvl2pPr>
            <a:lvl3pPr>
              <a:defRPr sz="2000">
                <a:cs typeface="B Yagut" panose="00000400000000000000" pitchFamily="2" charset="-78"/>
              </a:defRPr>
            </a:lvl3pPr>
            <a:lvl4pPr>
              <a:defRPr sz="1800">
                <a:cs typeface="B Yagut" panose="00000400000000000000" pitchFamily="2" charset="-78"/>
              </a:defRPr>
            </a:lvl4pPr>
            <a:lvl5pPr>
              <a:defRPr sz="1800">
                <a:cs typeface="B Yagut" panose="00000400000000000000" pitchFamily="2" charset="-78"/>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5/24/2020</a:t>
            </a:fld>
            <a:endParaRPr lang="en-US"/>
          </a:p>
        </p:txBody>
      </p:sp>
      <p:sp>
        <p:nvSpPr>
          <p:cNvPr id="6" name="Footer Placeholder 5"/>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7" name="Slide Number Placeholder 6"/>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32570107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cs typeface="B Yagut"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cs typeface="B Yagut" panose="00000400000000000000" pitchFamily="2" charset="-78"/>
              </a:defRPr>
            </a:lvl1pPr>
            <a:lvl2pPr>
              <a:defRPr sz="2000">
                <a:cs typeface="B Yagut" panose="00000400000000000000" pitchFamily="2" charset="-78"/>
              </a:defRPr>
            </a:lvl2pPr>
            <a:lvl3pPr>
              <a:defRPr sz="1800">
                <a:cs typeface="B Yagut" panose="00000400000000000000" pitchFamily="2" charset="-78"/>
              </a:defRPr>
            </a:lvl3pPr>
            <a:lvl4pPr>
              <a:defRPr sz="1600">
                <a:cs typeface="B Yagut" panose="00000400000000000000" pitchFamily="2" charset="-78"/>
              </a:defRPr>
            </a:lvl4pPr>
            <a:lvl5pPr>
              <a:defRPr sz="1600">
                <a:cs typeface="B Yagut" panose="00000400000000000000" pitchFamily="2" charset="-78"/>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cs typeface="B Yagut"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cs typeface="B Yagut" panose="00000400000000000000" pitchFamily="2" charset="-78"/>
              </a:defRPr>
            </a:lvl1pPr>
            <a:lvl2pPr>
              <a:defRPr sz="2000">
                <a:cs typeface="B Yagut" panose="00000400000000000000" pitchFamily="2" charset="-78"/>
              </a:defRPr>
            </a:lvl2pPr>
            <a:lvl3pPr>
              <a:defRPr sz="1800">
                <a:cs typeface="B Yagut" panose="00000400000000000000" pitchFamily="2" charset="-78"/>
              </a:defRPr>
            </a:lvl3pPr>
            <a:lvl4pPr>
              <a:defRPr sz="1600">
                <a:cs typeface="B Yagut" panose="00000400000000000000" pitchFamily="2" charset="-78"/>
              </a:defRPr>
            </a:lvl4pPr>
            <a:lvl5pPr>
              <a:defRPr sz="1600">
                <a:cs typeface="B Yagut" panose="00000400000000000000" pitchFamily="2" charset="-78"/>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5/24/2020</a:t>
            </a:fld>
            <a:endParaRPr lang="en-US"/>
          </a:p>
        </p:txBody>
      </p:sp>
      <p:sp>
        <p:nvSpPr>
          <p:cNvPr id="8" name="Footer Placeholder 7"/>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9" name="Slide Number Placeholder 8"/>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10469887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5/24/2020</a:t>
            </a:fld>
            <a:endParaRPr lang="en-US"/>
          </a:p>
        </p:txBody>
      </p:sp>
      <p:sp>
        <p:nvSpPr>
          <p:cNvPr id="4" name="Footer Placeholder 3"/>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5" name="Slide Number Placeholder 4"/>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41334221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47354-F800-434C-A8D8-D6E6A5F63033}" type="datetimeFigureOut">
              <a:rPr lang="en-US" smtClean="0"/>
              <a:t>5/24/2020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222511225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cs typeface="B Yagut" panose="00000400000000000000" pitchFamily="2" charset="-78"/>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cs typeface="B Yagut" panose="00000400000000000000" pitchFamily="2" charset="-78"/>
              </a:defRPr>
            </a:lvl1pPr>
            <a:lvl2pPr>
              <a:defRPr sz="2800">
                <a:cs typeface="B Yagut" panose="00000400000000000000" pitchFamily="2" charset="-78"/>
              </a:defRPr>
            </a:lvl2pPr>
            <a:lvl3pPr>
              <a:defRPr sz="2400">
                <a:cs typeface="B Yagut" panose="00000400000000000000" pitchFamily="2" charset="-78"/>
              </a:defRPr>
            </a:lvl3pPr>
            <a:lvl4pPr>
              <a:defRPr sz="2000">
                <a:cs typeface="B Yagut" panose="00000400000000000000" pitchFamily="2" charset="-78"/>
              </a:defRPr>
            </a:lvl4pPr>
            <a:lvl5pPr>
              <a:defRPr sz="2000">
                <a:cs typeface="B Yagut" panose="00000400000000000000" pitchFamily="2" charset="-78"/>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cs typeface="B Yagut" panose="00000400000000000000" pitchFamily="2" charset="-7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5/24/2020</a:t>
            </a:fld>
            <a:endParaRPr lang="en-US"/>
          </a:p>
        </p:txBody>
      </p:sp>
      <p:sp>
        <p:nvSpPr>
          <p:cNvPr id="6" name="Footer Placeholder 5"/>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7" name="Slide Number Placeholder 6"/>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42631075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147354-F800-434C-A8D8-D6E6A5F63033}" type="datetimeFigureOut">
              <a:rPr lang="en-US" smtClean="0"/>
              <a:t>5/24/2020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30132393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r" rtl="1">
              <a:defRPr sz="1200">
                <a:solidFill>
                  <a:schemeClr val="tx1">
                    <a:tint val="75000"/>
                  </a:schemeClr>
                </a:solidFill>
                <a:cs typeface="B Yagut" panose="00000400000000000000" pitchFamily="2" charset="-78"/>
              </a:defRPr>
            </a:lvl1pPr>
          </a:lstStyle>
          <a:p>
            <a:fld id="{8D147354-F800-434C-A8D8-D6E6A5F63033}" type="datetimeFigureOut">
              <a:rPr lang="en-US" smtClean="0"/>
              <a:pPr/>
              <a:t>5/24/2020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1">
              <a:defRPr sz="1200">
                <a:solidFill>
                  <a:schemeClr val="tx1">
                    <a:tint val="75000"/>
                  </a:schemeClr>
                </a:solidFill>
                <a:cs typeface="B Yagut" panose="00000400000000000000" pitchFamily="2" charset="-78"/>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l" rtl="1">
              <a:defRPr sz="1200">
                <a:solidFill>
                  <a:schemeClr val="tx1">
                    <a:tint val="75000"/>
                  </a:schemeClr>
                </a:solidFill>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909861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1" eaLnBrk="1" latinLnBrk="0" hangingPunct="1">
        <a:spcBef>
          <a:spcPct val="0"/>
        </a:spcBef>
        <a:buNone/>
        <a:defRPr sz="4400" b="1" kern="1200">
          <a:solidFill>
            <a:schemeClr val="tx1"/>
          </a:solidFill>
          <a:latin typeface="+mj-lt"/>
          <a:ea typeface="+mj-ea"/>
          <a:cs typeface="B Yagut" panose="00000400000000000000" pitchFamily="2" charset="-78"/>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B Yagut" panose="00000400000000000000" pitchFamily="2" charset="-78"/>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B Yagut" panose="00000400000000000000" pitchFamily="2" charset="-78"/>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B Yagut" panose="00000400000000000000" pitchFamily="2" charset="-78"/>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B Yagut" panose="00000400000000000000" pitchFamily="2" charset="-78"/>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B Yagut" panose="00000400000000000000" pitchFamily="2" charset="-78"/>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1.png"/><Relationship Id="rId5" Type="http://schemas.openxmlformats.org/officeDocument/2006/relationships/image" Target="../media/image20.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wma"/><Relationship Id="rId1" Type="http://schemas.microsoft.com/office/2007/relationships/media" Target="../media/media29.wm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pn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wma"/><Relationship Id="rId1" Type="http://schemas.microsoft.com/office/2007/relationships/media" Target="../media/media33.wm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wma"/><Relationship Id="rId1" Type="http://schemas.microsoft.com/office/2007/relationships/media" Target="../media/media34.wm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1.pn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1.png"/><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wma"/><Relationship Id="rId1" Type="http://schemas.microsoft.com/office/2007/relationships/media" Target="../media/media38.wm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1.pn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1.pn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wma"/><Relationship Id="rId1" Type="http://schemas.microsoft.com/office/2007/relationships/media" Target="../media/media41.wm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1.png"/><Relationship Id="rId5" Type="http://schemas.openxmlformats.org/officeDocument/2006/relationships/image" Target="../media/image35.jpeg"/><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1.png"/><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1.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1.png"/><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1.png"/><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1.png"/><Relationship Id="rId5" Type="http://schemas.openxmlformats.org/officeDocument/2006/relationships/image" Target="../media/image41.jpeg"/><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1.png"/><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1.png"/><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1.png"/><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ma"/><Relationship Id="rId1" Type="http://schemas.microsoft.com/office/2007/relationships/media" Target="../media/media51.wma"/><Relationship Id="rId5" Type="http://schemas.openxmlformats.org/officeDocument/2006/relationships/image" Target="../media/image1.png"/><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ma"/><Relationship Id="rId1" Type="http://schemas.microsoft.com/office/2007/relationships/media" Target="../media/media52.wma"/><Relationship Id="rId5" Type="http://schemas.openxmlformats.org/officeDocument/2006/relationships/image" Target="../media/image1.pn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1.png"/><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ma"/><Relationship Id="rId1" Type="http://schemas.microsoft.com/office/2007/relationships/media" Target="../media/media54.wma"/><Relationship Id="rId5" Type="http://schemas.openxmlformats.org/officeDocument/2006/relationships/image" Target="../media/image1.png"/><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ma"/><Relationship Id="rId1" Type="http://schemas.microsoft.com/office/2007/relationships/media" Target="../media/media55.wma"/><Relationship Id="rId6" Type="http://schemas.openxmlformats.org/officeDocument/2006/relationships/image" Target="../media/image1.png"/><Relationship Id="rId5" Type="http://schemas.openxmlformats.org/officeDocument/2006/relationships/image" Target="../media/image50.png"/><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ma"/><Relationship Id="rId1" Type="http://schemas.microsoft.com/office/2007/relationships/media" Target="../media/media56.wma"/><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ma"/><Relationship Id="rId1" Type="http://schemas.microsoft.com/office/2007/relationships/media" Target="../media/media57.wm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ma"/><Relationship Id="rId1" Type="http://schemas.microsoft.com/office/2007/relationships/media" Target="../media/media58.wma"/><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9.wma"/><Relationship Id="rId1" Type="http://schemas.microsoft.com/office/2007/relationships/media" Target="../media/media59.wm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685801"/>
            <a:ext cx="7772400" cy="914400"/>
          </a:xfrm>
        </p:spPr>
        <p:txBody>
          <a:bodyPr>
            <a:normAutofit/>
          </a:bodyPr>
          <a:lstStyle/>
          <a:p>
            <a:r>
              <a:rPr lang="fa-IR" sz="3600" b="1" dirty="0" smtClean="0">
                <a:cs typeface="B Yagut" panose="00000400000000000000" pitchFamily="2" charset="-78"/>
              </a:rPr>
              <a:t> </a:t>
            </a:r>
            <a:r>
              <a:rPr lang="fa-IR" sz="2400" b="1" dirty="0" smtClean="0"/>
              <a:t>آشنایی با  </a:t>
            </a:r>
            <a:r>
              <a:rPr lang="fa-IR" sz="2400" dirty="0" smtClean="0"/>
              <a:t>نحوه معاینات </a:t>
            </a:r>
            <a:r>
              <a:rPr lang="fa-IR" sz="2400" dirty="0" smtClean="0"/>
              <a:t>فیزیکی</a:t>
            </a:r>
            <a:endParaRPr lang="en-US" sz="3600" b="1" dirty="0">
              <a:cs typeface="B Yagut" panose="00000400000000000000" pitchFamily="2" charset="-78"/>
            </a:endParaRPr>
          </a:p>
        </p:txBody>
      </p:sp>
      <p:sp>
        <p:nvSpPr>
          <p:cNvPr id="8" name="Subtitle 7"/>
          <p:cNvSpPr>
            <a:spLocks noGrp="1"/>
          </p:cNvSpPr>
          <p:nvPr>
            <p:ph type="subTitle" idx="1"/>
          </p:nvPr>
        </p:nvSpPr>
        <p:spPr>
          <a:xfrm>
            <a:off x="1371600" y="2133600"/>
            <a:ext cx="6400800" cy="4419600"/>
          </a:xfrm>
        </p:spPr>
        <p:txBody>
          <a:bodyPr>
            <a:normAutofit/>
          </a:bodyPr>
          <a:lstStyle/>
          <a:p>
            <a:r>
              <a:rPr lang="fa-IR" sz="4800" dirty="0">
                <a:solidFill>
                  <a:srgbClr val="FF0000"/>
                </a:solidFill>
              </a:rPr>
              <a:t>فصل </a:t>
            </a:r>
            <a:r>
              <a:rPr lang="fa-IR" sz="4800" dirty="0" smtClean="0">
                <a:solidFill>
                  <a:srgbClr val="FF0000"/>
                </a:solidFill>
              </a:rPr>
              <a:t>هفتم</a:t>
            </a:r>
            <a:endParaRPr lang="fa-IR" sz="4800" dirty="0">
              <a:solidFill>
                <a:srgbClr val="FF0000"/>
              </a:solidFill>
            </a:endParaRPr>
          </a:p>
          <a:p>
            <a:r>
              <a:rPr lang="fa-IR" sz="6000" dirty="0" smtClean="0">
                <a:solidFill>
                  <a:srgbClr val="FF0000"/>
                </a:solidFill>
              </a:rPr>
              <a:t>ادامه</a:t>
            </a:r>
            <a:endParaRPr lang="en-US" sz="6000" dirty="0">
              <a:solidFill>
                <a:srgbClr val="FF0000"/>
              </a:solidFill>
            </a:endParaRPr>
          </a:p>
          <a:p>
            <a:endParaRPr lang="fa-IR" sz="900" dirty="0">
              <a:solidFill>
                <a:srgbClr val="FF0000"/>
              </a:solidFill>
            </a:endParaRPr>
          </a:p>
          <a:p>
            <a:r>
              <a:rPr lang="fa-IR" sz="6000" dirty="0" smtClean="0">
                <a:solidFill>
                  <a:srgbClr val="FF0000"/>
                </a:solidFill>
              </a:rPr>
              <a:t>معاینه سیستم ها </a:t>
            </a:r>
            <a:endParaRPr lang="en-US" sz="6000" dirty="0">
              <a:solidFill>
                <a:srgbClr val="FF0000"/>
              </a:solidFill>
            </a:endParaRPr>
          </a:p>
          <a:p>
            <a:endParaRPr lang="en-US" sz="6000" dirty="0" smtClean="0">
              <a:solidFill>
                <a:srgbClr val="FF0000"/>
              </a:solidFill>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4102431"/>
      </p:ext>
    </p:extLst>
  </p:cSld>
  <p:clrMapOvr>
    <a:masterClrMapping/>
  </p:clrMapOvr>
  <mc:AlternateContent xmlns:mc="http://schemas.openxmlformats.org/markup-compatibility/2006">
    <mc:Choice xmlns:p14="http://schemas.microsoft.com/office/powerpoint/2010/main" Requires="p14">
      <p:transition spd="slow" p14:dur="2000" advTm="9287"/>
    </mc:Choice>
    <mc:Fallback>
      <p:transition spd="slow" advTm="9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rtl="1"/>
            <a:r>
              <a:rPr lang="fa-IR" sz="3200" dirty="0" smtClean="0"/>
              <a:t>پستان ها و نواحی زیر بغل</a:t>
            </a:r>
            <a:endParaRPr lang="en-US" sz="3200" b="1" dirty="0"/>
          </a:p>
        </p:txBody>
      </p:sp>
      <p:pic>
        <p:nvPicPr>
          <p:cNvPr id="1026" name="Picture 2" descr="C:\Users\m.kazemi\Desktop\PE-5\6 روش معاینه پستان.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12" y="914400"/>
            <a:ext cx="7803836" cy="557348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8309574"/>
      </p:ext>
    </p:extLst>
  </p:cSld>
  <p:clrMapOvr>
    <a:masterClrMapping/>
  </p:clrMapOvr>
  <mc:AlternateContent xmlns:mc="http://schemas.openxmlformats.org/markup-compatibility/2006" xmlns:p14="http://schemas.microsoft.com/office/powerpoint/2010/main">
    <mc:Choice Requires="p14">
      <p:transition spd="slow" p14:dur="2000" advTm="42250"/>
    </mc:Choice>
    <mc:Fallback xmlns="">
      <p:transition spd="slow" advTm="42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3600" dirty="0" smtClean="0"/>
              <a:t>پستان ها و نواحی زیر بغل</a:t>
            </a:r>
            <a:endParaRPr lang="en-US" sz="3600"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576" y="2133600"/>
            <a:ext cx="6191250" cy="39624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1419025"/>
      </p:ext>
    </p:extLst>
  </p:cSld>
  <p:clrMapOvr>
    <a:masterClrMapping/>
  </p:clrMapOvr>
  <mc:AlternateContent xmlns:mc="http://schemas.openxmlformats.org/markup-compatibility/2006" xmlns:p14="http://schemas.microsoft.com/office/powerpoint/2010/main">
    <mc:Choice Requires="p14">
      <p:transition spd="slow" p14:dur="2000" advTm="24364"/>
    </mc:Choice>
    <mc:Fallback xmlns="">
      <p:transition spd="slow" advTm="24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پستان ها و نواحی زیر بغل</a:t>
            </a:r>
            <a:endParaRPr lang="en-US" b="1" dirty="0">
              <a:cs typeface="B Yagut" panose="00000400000000000000" pitchFamily="2" charset="-78"/>
            </a:endParaRPr>
          </a:p>
        </p:txBody>
      </p:sp>
      <p:sp>
        <p:nvSpPr>
          <p:cNvPr id="3" name="Content Placeholder 2"/>
          <p:cNvSpPr>
            <a:spLocks noGrp="1"/>
          </p:cNvSpPr>
          <p:nvPr>
            <p:ph sz="half" idx="1"/>
          </p:nvPr>
        </p:nvSpPr>
        <p:spPr>
          <a:xfrm>
            <a:off x="457200" y="1600200"/>
            <a:ext cx="8229600" cy="4525963"/>
          </a:xfrm>
        </p:spPr>
        <p:txBody>
          <a:bodyPr>
            <a:normAutofit/>
          </a:bodyPr>
          <a:lstStyle/>
          <a:p>
            <a:pPr marL="0" indent="0">
              <a:buNone/>
            </a:pPr>
            <a:r>
              <a:rPr lang="fa-IR" sz="2400" dirty="0" smtClean="0"/>
              <a:t> مشاهده  کنید. به این موارد توجه کنید</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1512635090"/>
              </p:ext>
            </p:extLst>
          </p:nvPr>
        </p:nvGraphicFramePr>
        <p:xfrm>
          <a:off x="228600" y="2286000"/>
          <a:ext cx="8686800" cy="3931920"/>
        </p:xfrm>
        <a:graphic>
          <a:graphicData uri="http://schemas.openxmlformats.org/drawingml/2006/table">
            <a:tbl>
              <a:tblPr firstRow="1" bandRow="1">
                <a:tableStyleId>{5C22544A-7EE6-4342-B048-85BDC9FD1C3A}</a:tableStyleId>
              </a:tblPr>
              <a:tblGrid>
                <a:gridCol w="5029200"/>
                <a:gridCol w="3657600"/>
              </a:tblGrid>
              <a:tr h="294640">
                <a:tc>
                  <a:txBody>
                    <a:bodyPr/>
                    <a:lstStyle/>
                    <a:p>
                      <a:pPr algn="r" rtl="1"/>
                      <a:r>
                        <a:rPr lang="fa-IR" dirty="0" smtClean="0"/>
                        <a:t>یافته های احتمالی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پستان های زن</a:t>
                      </a:r>
                      <a:endParaRPr lang="en-US" sz="1800" dirty="0" smtClean="0"/>
                    </a:p>
                  </a:txBody>
                  <a:tcPr/>
                </a:tc>
              </a:tr>
              <a:tr h="294640">
                <a:tc>
                  <a:txBody>
                    <a:bodyPr/>
                    <a:lstStyle/>
                    <a:p>
                      <a:pPr algn="r" rtl="1"/>
                      <a:r>
                        <a:rPr lang="fa-IR" dirty="0" smtClean="0"/>
                        <a:t>وضعیت رشد-تقارن</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نگاه کنید</a:t>
                      </a:r>
                      <a:r>
                        <a:rPr lang="fa-IR" sz="1800" baseline="0" dirty="0" smtClean="0"/>
                        <a:t>: اندازه و تقارن </a:t>
                      </a:r>
                      <a:endParaRPr lang="en-US" sz="1800" dirty="0" smtClean="0"/>
                    </a:p>
                  </a:txBody>
                  <a:tcPr/>
                </a:tc>
              </a:tr>
              <a:tr h="294640">
                <a:tc>
                  <a:txBody>
                    <a:bodyPr/>
                    <a:lstStyle/>
                    <a:p>
                      <a:pPr algn="r" rtl="1"/>
                      <a:r>
                        <a:rPr lang="fa-IR" dirty="0" smtClean="0"/>
                        <a:t>پخ شدگی یا فرو رفتگی </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خطوط محیطی پستان</a:t>
                      </a:r>
                      <a:endParaRPr lang="en-US" sz="1800" dirty="0" smtClean="0"/>
                    </a:p>
                  </a:txBody>
                  <a:tcPr/>
                </a:tc>
              </a:tr>
              <a:tr h="294640">
                <a:tc>
                  <a:txBody>
                    <a:bodyPr/>
                    <a:lstStyle/>
                    <a:p>
                      <a:pPr algn="r" rtl="1"/>
                      <a:r>
                        <a:rPr lang="fa-IR" dirty="0" smtClean="0"/>
                        <a:t>ادم پوست پرتقالی</a:t>
                      </a:r>
                      <a:r>
                        <a:rPr lang="fa-IR" baseline="0" dirty="0" smtClean="0"/>
                        <a:t> در سرطان پستان </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ظاهر پوست</a:t>
                      </a:r>
                      <a:endParaRPr lang="en-US" sz="1800" dirty="0" smtClean="0"/>
                    </a:p>
                  </a:txBody>
                  <a:tcPr/>
                </a:tc>
              </a:tr>
              <a:tr h="294640">
                <a:tc>
                  <a:txBody>
                    <a:bodyPr/>
                    <a:lstStyle/>
                    <a:p>
                      <a:pPr algn="r" rtl="1"/>
                      <a:r>
                        <a:rPr lang="fa-IR" dirty="0" smtClean="0"/>
                        <a:t>معکوس شدن–به داخل کشیده شدن-</a:t>
                      </a:r>
                      <a:r>
                        <a:rPr lang="fa-IR" baseline="0" dirty="0" smtClean="0"/>
                        <a:t>انحراف</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نگاه: به نوک ها پستان دقت کنید: اندازه، شکل، و جهت برجستگی آن</a:t>
                      </a:r>
                      <a:r>
                        <a:rPr lang="fa-IR" sz="1800" baseline="0" dirty="0" smtClean="0"/>
                        <a:t> ها را مقایسه کنید</a:t>
                      </a:r>
                      <a:endParaRPr lang="en-US" sz="1800" dirty="0" smtClean="0"/>
                    </a:p>
                  </a:txBody>
                  <a:tcPr/>
                </a:tc>
              </a:tr>
              <a:tr h="294640">
                <a:tc>
                  <a:txBody>
                    <a:bodyPr/>
                    <a:lstStyle/>
                    <a:p>
                      <a:pPr algn="r" rtl="1"/>
                      <a:r>
                        <a:rPr lang="fa-IR" dirty="0" smtClean="0"/>
                        <a:t>بیماری پاژه پستان-</a:t>
                      </a:r>
                      <a:r>
                        <a:rPr lang="fa-IR" baseline="0" dirty="0" smtClean="0"/>
                        <a:t>گالاکتوره</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به هر گونه بثورات، زخم و یا ترشحات توجه کنید</a:t>
                      </a:r>
                      <a:endParaRPr lang="en-US" sz="1800" dirty="0" smtClean="0"/>
                    </a:p>
                  </a:txBody>
                  <a:tcPr/>
                </a:tc>
              </a:tr>
              <a:tr h="294640">
                <a:tc>
                  <a:txBody>
                    <a:bodyPr/>
                    <a:lstStyle/>
                    <a:p>
                      <a:pPr algn="r" rtl="1"/>
                      <a:r>
                        <a:rPr lang="fa-IR" dirty="0" smtClean="0"/>
                        <a:t>فرورفتگی و تغییراتی در خطوط محیطی کلی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نگاه کردن را ادامه دهید در حالی که بیمار: 1- هر دو بازو را به بالای سر خود می برد</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2- دسنهایش را به لگن خود فشار می دهد</a:t>
                      </a:r>
                    </a:p>
                    <a:p>
                      <a:pPr marL="0" marR="0" indent="0" algn="r" defTabSz="914400" rtl="1" eaLnBrk="1" fontAlgn="auto" latinLnBrk="0" hangingPunct="1">
                        <a:lnSpc>
                          <a:spcPct val="100000"/>
                        </a:lnSpc>
                        <a:spcBef>
                          <a:spcPts val="0"/>
                        </a:spcBef>
                        <a:spcAft>
                          <a:spcPts val="0"/>
                        </a:spcAft>
                        <a:buClrTx/>
                        <a:buSzTx/>
                        <a:buFontTx/>
                        <a:buNone/>
                        <a:tabLst/>
                        <a:defRPr/>
                      </a:pPr>
                      <a:endParaRPr lang="en-US" sz="1800" dirty="0" smtClean="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61507126"/>
      </p:ext>
    </p:extLst>
  </p:cSld>
  <p:clrMapOvr>
    <a:masterClrMapping/>
  </p:clrMapOvr>
  <mc:AlternateContent xmlns:mc="http://schemas.openxmlformats.org/markup-compatibility/2006" xmlns:p14="http://schemas.microsoft.com/office/powerpoint/2010/main">
    <mc:Choice Requires="p14">
      <p:transition spd="slow" p14:dur="2000" advTm="87258"/>
    </mc:Choice>
    <mc:Fallback xmlns="">
      <p:transition spd="slow" advTm="87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پستان ها و نواحی زیر بغل</a:t>
            </a:r>
            <a:endParaRPr lang="en-US" b="1" dirty="0">
              <a:cs typeface="B Yagut" panose="00000400000000000000" pitchFamily="2" charset="-78"/>
            </a:endParaRPr>
          </a:p>
        </p:txBody>
      </p:sp>
      <p:sp>
        <p:nvSpPr>
          <p:cNvPr id="3" name="Content Placeholder 2"/>
          <p:cNvSpPr>
            <a:spLocks noGrp="1"/>
          </p:cNvSpPr>
          <p:nvPr>
            <p:ph sz="half" idx="1"/>
          </p:nvPr>
        </p:nvSpPr>
        <p:spPr>
          <a:xfrm>
            <a:off x="457200" y="1600200"/>
            <a:ext cx="8229600" cy="4525963"/>
          </a:xfrm>
        </p:spPr>
        <p:txBody>
          <a:bodyPr>
            <a:normAutofit/>
          </a:bodyPr>
          <a:lstStyle/>
          <a:p>
            <a:pPr marL="0" indent="0">
              <a:buNone/>
            </a:pPr>
            <a:r>
              <a:rPr lang="fa-IR" sz="2400" dirty="0" smtClean="0"/>
              <a:t> لمس کنید. به این موارد توجه کنید.</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3267858548"/>
              </p:ext>
            </p:extLst>
          </p:nvPr>
        </p:nvGraphicFramePr>
        <p:xfrm>
          <a:off x="228600" y="2286000"/>
          <a:ext cx="8686800" cy="1828800"/>
        </p:xfrm>
        <a:graphic>
          <a:graphicData uri="http://schemas.openxmlformats.org/drawingml/2006/table">
            <a:tbl>
              <a:tblPr firstRow="1" bandRow="1">
                <a:tableStyleId>{5C22544A-7EE6-4342-B048-85BDC9FD1C3A}</a:tableStyleId>
              </a:tblPr>
              <a:tblGrid>
                <a:gridCol w="5029200"/>
                <a:gridCol w="3657600"/>
              </a:tblGrid>
              <a:tr h="294640">
                <a:tc>
                  <a:txBody>
                    <a:bodyPr/>
                    <a:lstStyle/>
                    <a:p>
                      <a:pPr algn="r" rtl="1"/>
                      <a:r>
                        <a:rPr lang="fa-IR" dirty="0" smtClean="0"/>
                        <a:t>یافته های احتمالی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پستان های زن</a:t>
                      </a:r>
                      <a:endParaRPr lang="en-US" sz="1800" dirty="0" smtClean="0"/>
                    </a:p>
                  </a:txBody>
                  <a:tcPr/>
                </a:tc>
              </a:tr>
              <a:tr h="294640">
                <a:tc>
                  <a:txBody>
                    <a:bodyPr/>
                    <a:lstStyle/>
                    <a:p>
                      <a:pPr algn="r" rtl="1"/>
                      <a:r>
                        <a:rPr lang="fa-IR" dirty="0" smtClean="0"/>
                        <a:t>ندولاریته فیزیولوژیک</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لمس کنید</a:t>
                      </a:r>
                      <a:r>
                        <a:rPr lang="fa-IR" sz="1800" baseline="0" dirty="0" smtClean="0"/>
                        <a:t> از نظر: قوام</a:t>
                      </a:r>
                      <a:endParaRPr lang="en-US" sz="1800" dirty="0" smtClean="0"/>
                    </a:p>
                  </a:txBody>
                  <a:tcPr/>
                </a:tc>
              </a:tr>
              <a:tr h="294640">
                <a:tc>
                  <a:txBody>
                    <a:bodyPr/>
                    <a:lstStyle/>
                    <a:p>
                      <a:pPr algn="r" rtl="1"/>
                      <a:r>
                        <a:rPr lang="fa-IR" dirty="0" smtClean="0"/>
                        <a:t>عفونت–حساسیت پیش از قاعدگی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حساسیت لمسی (تندرنس)</a:t>
                      </a:r>
                      <a:endParaRPr lang="en-US" sz="1800" dirty="0" smtClean="0"/>
                    </a:p>
                  </a:txBody>
                  <a:tcPr/>
                </a:tc>
              </a:tr>
              <a:tr h="294640">
                <a:tc>
                  <a:txBody>
                    <a:bodyPr/>
                    <a:lstStyle/>
                    <a:p>
                      <a:pPr algn="r" rtl="1"/>
                      <a:r>
                        <a:rPr lang="fa-IR" dirty="0" smtClean="0"/>
                        <a:t>کیست- فیبر آدنوم-سرطان</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ندولها</a:t>
                      </a:r>
                      <a:endParaRPr lang="en-US" sz="1800" dirty="0" smtClean="0"/>
                    </a:p>
                  </a:txBody>
                  <a:tcPr/>
                </a:tc>
              </a:tr>
              <a:tr h="294640">
                <a:tc>
                  <a:txBody>
                    <a:bodyPr/>
                    <a:lstStyle/>
                    <a:p>
                      <a:pPr algn="r" rtl="1"/>
                      <a:r>
                        <a:rPr lang="fa-IR" dirty="0" smtClean="0"/>
                        <a:t>در سرطان ضخیم می شود</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نوک هر دو پستان را لمس کنید</a:t>
                      </a:r>
                      <a:endParaRPr lang="en-US" sz="1800" dirty="0" smtClean="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83300784"/>
      </p:ext>
    </p:extLst>
  </p:cSld>
  <p:clrMapOvr>
    <a:masterClrMapping/>
  </p:clrMapOvr>
  <mc:AlternateContent xmlns:mc="http://schemas.openxmlformats.org/markup-compatibility/2006" xmlns:p14="http://schemas.microsoft.com/office/powerpoint/2010/main">
    <mc:Choice Requires="p14">
      <p:transition spd="slow" p14:dur="2000" advTm="55316"/>
    </mc:Choice>
    <mc:Fallback xmlns="">
      <p:transition spd="slow" advTm="55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پستان ها و نواحی زیر بغل</a:t>
            </a:r>
            <a:endParaRPr lang="en-US" b="1" dirty="0">
              <a:cs typeface="B Yagut" panose="00000400000000000000" pitchFamily="2" charset="-78"/>
            </a:endParaRPr>
          </a:p>
        </p:txBody>
      </p:sp>
      <p:sp>
        <p:nvSpPr>
          <p:cNvPr id="3" name="Content Placeholder 2"/>
          <p:cNvSpPr>
            <a:spLocks noGrp="1"/>
          </p:cNvSpPr>
          <p:nvPr>
            <p:ph sz="half" idx="1"/>
          </p:nvPr>
        </p:nvSpPr>
        <p:spPr>
          <a:xfrm>
            <a:off x="457200" y="1600200"/>
            <a:ext cx="8229600" cy="4525963"/>
          </a:xfrm>
        </p:spPr>
        <p:txBody>
          <a:bodyPr>
            <a:normAutofit/>
          </a:bodyPr>
          <a:lstStyle/>
          <a:p>
            <a:pPr marL="0" indent="0">
              <a:buNone/>
            </a:pPr>
            <a:r>
              <a:rPr lang="fa-IR" sz="2400" dirty="0" smtClean="0"/>
              <a:t> مشاهده و لمس کنید. به این موارد توجه کنید</a:t>
            </a:r>
            <a:endParaRPr lang="en-US" sz="2400" dirty="0"/>
          </a:p>
        </p:txBody>
      </p:sp>
      <p:graphicFrame>
        <p:nvGraphicFramePr>
          <p:cNvPr id="4" name="Table 3"/>
          <p:cNvGraphicFramePr>
            <a:graphicFrameLocks noGrp="1"/>
          </p:cNvGraphicFramePr>
          <p:nvPr>
            <p:extLst/>
          </p:nvPr>
        </p:nvGraphicFramePr>
        <p:xfrm>
          <a:off x="228600" y="2286000"/>
          <a:ext cx="8686800" cy="3657600"/>
        </p:xfrm>
        <a:graphic>
          <a:graphicData uri="http://schemas.openxmlformats.org/drawingml/2006/table">
            <a:tbl>
              <a:tblPr firstRow="1" bandRow="1">
                <a:tableStyleId>{5C22544A-7EE6-4342-B048-85BDC9FD1C3A}</a:tableStyleId>
              </a:tblPr>
              <a:tblGrid>
                <a:gridCol w="5029200"/>
                <a:gridCol w="3657600"/>
              </a:tblGrid>
              <a:tr h="294640">
                <a:tc>
                  <a:txBody>
                    <a:bodyPr/>
                    <a:lstStyle/>
                    <a:p>
                      <a:pPr algn="r" rtl="1"/>
                      <a:r>
                        <a:rPr lang="fa-IR" dirty="0" smtClean="0"/>
                        <a:t>یافته های احتمالی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پستان های</a:t>
                      </a:r>
                      <a:r>
                        <a:rPr lang="fa-IR" sz="1800" baseline="0" dirty="0" smtClean="0"/>
                        <a:t> مرد</a:t>
                      </a:r>
                      <a:endParaRPr lang="en-US" sz="1800" dirty="0" smtClean="0"/>
                    </a:p>
                  </a:txBody>
                  <a:tcPr/>
                </a:tc>
              </a:tr>
              <a:tr h="294640">
                <a:tc>
                  <a:txBody>
                    <a:bodyPr/>
                    <a:lstStyle/>
                    <a:p>
                      <a:pPr algn="r" rtl="1"/>
                      <a:r>
                        <a:rPr lang="fa-IR" dirty="0" smtClean="0"/>
                        <a:t>ژنیکوماستی-سرطان</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مشاهده کنید: نوک پستان و آرئول</a:t>
                      </a:r>
                      <a:r>
                        <a:rPr lang="fa-IR" sz="1800" baseline="0" dirty="0" smtClean="0"/>
                        <a:t> </a:t>
                      </a:r>
                      <a:endParaRPr lang="en-US" sz="1800" dirty="0" smtClean="0"/>
                    </a:p>
                  </a:txBody>
                  <a:tcPr/>
                </a:tc>
              </a:tr>
              <a:tr h="294640">
                <a:tc>
                  <a:txBody>
                    <a:bodyPr/>
                    <a:lstStyle/>
                    <a:p>
                      <a:pPr algn="r" rtl="1"/>
                      <a:r>
                        <a:rPr lang="fa-IR" dirty="0" smtClean="0"/>
                        <a:t>ژنیکوماستی–سرطان-چاقی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آرئول و بافت مجاور آن را لمس کنید</a:t>
                      </a:r>
                      <a:endParaRPr lang="en-US" sz="1800" dirty="0" smtClean="0"/>
                    </a:p>
                  </a:txBody>
                  <a:tcPr/>
                </a:tc>
              </a:tr>
              <a:tr h="294640">
                <a:tc>
                  <a:txBody>
                    <a:bodyPr/>
                    <a:lstStyle/>
                    <a:p>
                      <a:pPr algn="r" rtl="1"/>
                      <a:r>
                        <a:rPr lang="fa-IR" dirty="0" smtClean="0"/>
                        <a:t>آکانتوز نیگریکان-هیدرآدنیت</a:t>
                      </a:r>
                      <a:r>
                        <a:rPr lang="fa-IR" baseline="0" dirty="0" smtClean="0"/>
                        <a:t> چرکی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زیر بغل را نگاه کنید: به بثورات، عفونت</a:t>
                      </a:r>
                      <a:r>
                        <a:rPr lang="fa-IR" sz="1800" baseline="0" dirty="0" smtClean="0"/>
                        <a:t> و پیگمانتاسیون توجه کنید</a:t>
                      </a:r>
                      <a:endParaRPr lang="en-US" sz="1800" dirty="0" smtClean="0"/>
                    </a:p>
                  </a:txBody>
                  <a:tcPr/>
                </a:tc>
              </a:tr>
              <a:tr h="294640">
                <a:tc>
                  <a:txBody>
                    <a:bodyPr/>
                    <a:lstStyle/>
                    <a:p>
                      <a:pPr algn="r" rtl="1"/>
                      <a:r>
                        <a:rPr lang="fa-IR" dirty="0" smtClean="0"/>
                        <a:t>لنفادنوپاتی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گره های لنفاوی مرکزی را لمس کنید</a:t>
                      </a:r>
                      <a:endParaRPr lang="en-US" sz="1800" dirty="0" smtClean="0"/>
                    </a:p>
                  </a:txBody>
                  <a:tcPr/>
                </a:tc>
              </a:tr>
              <a:tr h="294640">
                <a:tc>
                  <a:txBody>
                    <a:bodyPr/>
                    <a:lstStyle/>
                    <a:p>
                      <a:pPr algn="r" rtl="1"/>
                      <a:r>
                        <a:rPr lang="fa-IR" dirty="0" smtClean="0"/>
                        <a:t>در این صورت شاید بتوان نوع و منبع ترشح را تعیین نمود</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ترشح</a:t>
                      </a:r>
                      <a:r>
                        <a:rPr lang="fa-IR" sz="1800" baseline="0" dirty="0" smtClean="0"/>
                        <a:t> پستان: اگر بیمار از ترشح خودبه خود شکایت دارد از روی ماهک به طرف نوک پستان به صورت چرخشی فشار دهید. ترشح را مشاهده کنید</a:t>
                      </a:r>
                      <a:endParaRPr lang="en-US" sz="1800" dirty="0" smtClean="0"/>
                    </a:p>
                  </a:txBody>
                  <a:tcPr/>
                </a:tc>
              </a:tr>
              <a:tr h="294640">
                <a:tc>
                  <a:txBody>
                    <a:bodyPr/>
                    <a:lstStyle/>
                    <a:p>
                      <a:pPr algn="r" rtl="1"/>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en-US" sz="1800" dirty="0" smtClean="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4417324"/>
      </p:ext>
    </p:extLst>
  </p:cSld>
  <p:clrMapOvr>
    <a:masterClrMapping/>
  </p:clrMapOvr>
  <mc:AlternateContent xmlns:mc="http://schemas.openxmlformats.org/markup-compatibility/2006" xmlns:p14="http://schemas.microsoft.com/office/powerpoint/2010/main">
    <mc:Choice Requires="p14">
      <p:transition spd="slow" p14:dur="2000" advTm="61351"/>
    </mc:Choice>
    <mc:Fallback xmlns="">
      <p:transition spd="slow" advTm="61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3200" dirty="0" smtClean="0"/>
              <a:t>پستان ها و نواحی زیر بغل</a:t>
            </a:r>
            <a:endParaRPr lang="en-US" sz="3200" b="1"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284" y="1892301"/>
            <a:ext cx="3287563" cy="38226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1892302"/>
            <a:ext cx="3352800" cy="367029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4838967"/>
      </p:ext>
    </p:extLst>
  </p:cSld>
  <p:clrMapOvr>
    <a:masterClrMapping/>
  </p:clrMapOvr>
  <mc:AlternateContent xmlns:mc="http://schemas.openxmlformats.org/markup-compatibility/2006" xmlns:p14="http://schemas.microsoft.com/office/powerpoint/2010/main">
    <mc:Choice Requires="p14">
      <p:transition spd="slow" p14:dur="2000" advTm="16257"/>
    </mc:Choice>
    <mc:Fallback xmlns="">
      <p:transition spd="slow" advTm="16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3200" dirty="0" smtClean="0"/>
              <a:t>پستان ها و نواحی زیر بغل</a:t>
            </a:r>
            <a:endParaRPr lang="en-US" sz="3200" b="1"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3829313"/>
            <a:ext cx="2743200" cy="253965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3851864"/>
            <a:ext cx="2592746" cy="2494547"/>
          </a:xfrm>
          <a:prstGeom prst="rect">
            <a:avLst/>
          </a:prstGeom>
        </p:spPr>
      </p:pic>
      <p:pic>
        <p:nvPicPr>
          <p:cNvPr id="1026" name="Picture 2" descr="C:\Users\m.kazemi\Desktop\PE-5\نوک پستان فرو رفته.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81000"/>
            <a:ext cx="8975611" cy="299187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5501064"/>
      </p:ext>
    </p:extLst>
  </p:cSld>
  <p:clrMapOvr>
    <a:masterClrMapping/>
  </p:clrMapOvr>
  <mc:AlternateContent xmlns:mc="http://schemas.openxmlformats.org/markup-compatibility/2006" xmlns:p14="http://schemas.microsoft.com/office/powerpoint/2010/main">
    <mc:Choice Requires="p14">
      <p:transition spd="slow" p14:dur="2000" advTm="30235"/>
    </mc:Choice>
    <mc:Fallback xmlns="">
      <p:transition spd="slow" advTm="30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762000" y="152400"/>
            <a:ext cx="2839638" cy="3200400"/>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76200"/>
            <a:ext cx="2787159" cy="3352800"/>
          </a:xfrm>
          <a:prstGeom prst="rect">
            <a:avLst/>
          </a:prstGeom>
        </p:spPr>
      </p:pic>
      <p:pic>
        <p:nvPicPr>
          <p:cNvPr id="2050" name="Picture 2" descr="C:\Users\m.kazemi\Desktop\PE-5\ترشح نوک پستان.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0841" y="3733800"/>
            <a:ext cx="41402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88951761"/>
      </p:ext>
    </p:extLst>
  </p:cSld>
  <p:clrMapOvr>
    <a:masterClrMapping/>
  </p:clrMapOvr>
  <mc:AlternateContent xmlns:mc="http://schemas.openxmlformats.org/markup-compatibility/2006" xmlns:p14="http://schemas.microsoft.com/office/powerpoint/2010/main">
    <mc:Choice Requires="p14">
      <p:transition spd="slow" p14:dur="2000" advTm="31283"/>
    </mc:Choice>
    <mc:Fallback xmlns="">
      <p:transition spd="slow" advTm="3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rtl="1"/>
            <a:r>
              <a:rPr lang="fa-IR" sz="3200" dirty="0" smtClean="0"/>
              <a:t>پستان ها و نواحی زیر بغل</a:t>
            </a:r>
            <a:endParaRPr lang="en-US" sz="3200" b="1"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 y="1371600"/>
            <a:ext cx="9144000" cy="501793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5192087"/>
      </p:ext>
    </p:extLst>
  </p:cSld>
  <p:clrMapOvr>
    <a:masterClrMapping/>
  </p:clrMapOvr>
  <mc:AlternateContent xmlns:mc="http://schemas.openxmlformats.org/markup-compatibility/2006" xmlns:p14="http://schemas.microsoft.com/office/powerpoint/2010/main">
    <mc:Choice Requires="p14">
      <p:transition spd="slow" p14:dur="2000" advTm="15228"/>
    </mc:Choice>
    <mc:Fallback xmlns="">
      <p:transition spd="slow" advTm="15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3600" dirty="0" smtClean="0"/>
              <a:t>پستان ها و نواحی زیر بغل</a:t>
            </a:r>
            <a:endParaRPr lang="en-US" sz="3600" b="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74638"/>
            <a:ext cx="6181725" cy="635476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23608271"/>
      </p:ext>
    </p:extLst>
  </p:cSld>
  <p:clrMapOvr>
    <a:masterClrMapping/>
  </p:clrMapOvr>
  <mc:AlternateContent xmlns:mc="http://schemas.openxmlformats.org/markup-compatibility/2006" xmlns:p14="http://schemas.microsoft.com/office/powerpoint/2010/main">
    <mc:Choice Requires="p14">
      <p:transition spd="slow" p14:dur="2000" advTm="42346"/>
    </mc:Choice>
    <mc:Fallback xmlns="">
      <p:transition spd="slow" advTm="42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rtl="1"/>
            <a:r>
              <a:rPr lang="fa-IR" b="1" dirty="0" smtClean="0">
                <a:cs typeface="B Yagut" panose="00000400000000000000" pitchFamily="2" charset="-78"/>
              </a:rPr>
              <a:t> مشخصات سند</a:t>
            </a:r>
            <a:endParaRPr lang="en-US" b="1" dirty="0">
              <a:cs typeface="B Yagut" panose="00000400000000000000" pitchFamily="2" charset="-78"/>
            </a:endParaRPr>
          </a:p>
        </p:txBody>
      </p:sp>
      <p:sp>
        <p:nvSpPr>
          <p:cNvPr id="5" name="Text Placeholder 4"/>
          <p:cNvSpPr>
            <a:spLocks noGrp="1"/>
          </p:cNvSpPr>
          <p:nvPr>
            <p:ph type="body" idx="1"/>
          </p:nvPr>
        </p:nvSpPr>
        <p:spPr/>
        <p:txBody>
          <a:bodyPr/>
          <a:lstStyle/>
          <a:p>
            <a:pPr algn="r" rtl="1"/>
            <a:r>
              <a:rPr lang="fa-IR" dirty="0" smtClean="0">
                <a:cs typeface="B Yagut" panose="00000400000000000000" pitchFamily="2" charset="-78"/>
              </a:rPr>
              <a:t>مشخصات مدرس یا مدرسین</a:t>
            </a:r>
          </a:p>
        </p:txBody>
      </p:sp>
      <p:sp>
        <p:nvSpPr>
          <p:cNvPr id="6" name="Content Placeholder 5"/>
          <p:cNvSpPr>
            <a:spLocks noGrp="1"/>
          </p:cNvSpPr>
          <p:nvPr>
            <p:ph sz="half" idx="2"/>
          </p:nvPr>
        </p:nvSpPr>
        <p:spPr>
          <a:xfrm>
            <a:off x="533400" y="2057400"/>
            <a:ext cx="4040188" cy="3387725"/>
          </a:xfrm>
        </p:spPr>
        <p:txBody>
          <a:bodyPr>
            <a:normAutofit lnSpcReduction="10000"/>
          </a:bodyPr>
          <a:lstStyle/>
          <a:p>
            <a:pPr marL="0" indent="0" algn="r" rtl="1">
              <a:buNone/>
            </a:pPr>
            <a:endParaRPr lang="fa-IR" sz="2000" dirty="0" smtClean="0">
              <a:cs typeface="B Yagut" panose="00000400000000000000" pitchFamily="2" charset="-78"/>
            </a:endParaRPr>
          </a:p>
          <a:p>
            <a:pPr lvl="0"/>
            <a:r>
              <a:rPr lang="fa-IR" sz="2000" dirty="0" smtClean="0">
                <a:solidFill>
                  <a:prstClr val="black"/>
                </a:solidFill>
              </a:rPr>
              <a:t> </a:t>
            </a:r>
            <a:r>
              <a:rPr lang="fa-IR" sz="2000" dirty="0">
                <a:solidFill>
                  <a:schemeClr val="tx2">
                    <a:lumMod val="50000"/>
                  </a:schemeClr>
                </a:solidFill>
              </a:rPr>
              <a:t>سیده معصومه کاظمی</a:t>
            </a:r>
            <a:endParaRPr lang="en-US" sz="2000" dirty="0">
              <a:solidFill>
                <a:schemeClr val="tx2">
                  <a:lumMod val="50000"/>
                </a:schemeClr>
              </a:solidFill>
            </a:endParaRPr>
          </a:p>
          <a:p>
            <a:pPr marL="0" lvl="0" indent="0">
              <a:buNone/>
            </a:pPr>
            <a:endParaRPr lang="en-US" sz="2000" dirty="0" smtClean="0">
              <a:solidFill>
                <a:prstClr val="black"/>
              </a:solidFill>
            </a:endParaRPr>
          </a:p>
          <a:p>
            <a:pPr marL="0" lvl="0" indent="0">
              <a:buNone/>
            </a:pPr>
            <a:endParaRPr lang="en-US" sz="2000" dirty="0" smtClean="0">
              <a:solidFill>
                <a:prstClr val="black"/>
              </a:solidFill>
            </a:endParaRPr>
          </a:p>
          <a:p>
            <a:pPr marL="0" lvl="0" indent="0">
              <a:buNone/>
            </a:pPr>
            <a:endParaRPr lang="fa-IR" sz="2000" dirty="0">
              <a:solidFill>
                <a:schemeClr val="tx2">
                  <a:lumMod val="50000"/>
                </a:schemeClr>
              </a:solidFill>
            </a:endParaRPr>
          </a:p>
          <a:p>
            <a:pPr lvl="0"/>
            <a:r>
              <a:rPr lang="fa-IR" sz="2000" dirty="0" smtClean="0">
                <a:solidFill>
                  <a:schemeClr val="tx2">
                    <a:lumMod val="50000"/>
                  </a:schemeClr>
                </a:solidFill>
              </a:rPr>
              <a:t>کارشناس </a:t>
            </a:r>
            <a:r>
              <a:rPr lang="fa-IR" sz="2000" dirty="0">
                <a:solidFill>
                  <a:schemeClr val="tx2">
                    <a:lumMod val="50000"/>
                  </a:schemeClr>
                </a:solidFill>
              </a:rPr>
              <a:t>پرستاری-ارشد</a:t>
            </a:r>
            <a:r>
              <a:rPr lang="en-US" sz="2000" dirty="0">
                <a:solidFill>
                  <a:schemeClr val="tx2">
                    <a:lumMod val="50000"/>
                  </a:schemeClr>
                </a:solidFill>
              </a:rPr>
              <a:t> </a:t>
            </a:r>
            <a:r>
              <a:rPr lang="fa-IR" sz="2000" dirty="0">
                <a:solidFill>
                  <a:schemeClr val="tx2">
                    <a:lumMod val="50000"/>
                  </a:schemeClr>
                </a:solidFill>
              </a:rPr>
              <a:t>پژوهشی- ارشد</a:t>
            </a:r>
            <a:r>
              <a:rPr lang="en-US" sz="2000" dirty="0">
                <a:solidFill>
                  <a:schemeClr val="tx2">
                    <a:lumMod val="50000"/>
                  </a:schemeClr>
                </a:solidFill>
              </a:rPr>
              <a:t> </a:t>
            </a:r>
            <a:r>
              <a:rPr lang="fa-IR" sz="2000" dirty="0">
                <a:solidFill>
                  <a:schemeClr val="tx2">
                    <a:lumMod val="50000"/>
                  </a:schemeClr>
                </a:solidFill>
              </a:rPr>
              <a:t>آموزش جامعه نگر</a:t>
            </a:r>
          </a:p>
          <a:p>
            <a:pPr lvl="0"/>
            <a:r>
              <a:rPr lang="fa-IR" sz="2000" dirty="0" smtClean="0">
                <a:solidFill>
                  <a:schemeClr val="tx2">
                    <a:lumMod val="50000"/>
                  </a:schemeClr>
                </a:solidFill>
              </a:rPr>
              <a:t>مسول آموزش  </a:t>
            </a:r>
            <a:r>
              <a:rPr lang="fa-IR" sz="2000" dirty="0">
                <a:solidFill>
                  <a:schemeClr val="tx2">
                    <a:lumMod val="50000"/>
                  </a:schemeClr>
                </a:solidFill>
              </a:rPr>
              <a:t>بهورزی دانشگاه علوم پزشکی و خدمات بهداشتی درمانی شهید </a:t>
            </a:r>
            <a:r>
              <a:rPr lang="fa-IR" sz="2000" dirty="0" smtClean="0">
                <a:solidFill>
                  <a:schemeClr val="tx2">
                    <a:lumMod val="50000"/>
                  </a:schemeClr>
                </a:solidFill>
              </a:rPr>
              <a:t>بهشتی</a:t>
            </a:r>
            <a:endParaRPr lang="fa-IR" sz="2000" dirty="0">
              <a:solidFill>
                <a:schemeClr val="tx2">
                  <a:lumMod val="50000"/>
                </a:schemeClr>
              </a:solidFill>
            </a:endParaRPr>
          </a:p>
        </p:txBody>
      </p:sp>
      <p:sp>
        <p:nvSpPr>
          <p:cNvPr id="7" name="Text Placeholder 6"/>
          <p:cNvSpPr>
            <a:spLocks noGrp="1"/>
          </p:cNvSpPr>
          <p:nvPr>
            <p:ph type="body" sz="quarter" idx="3"/>
          </p:nvPr>
        </p:nvSpPr>
        <p:spPr/>
        <p:txBody>
          <a:bodyPr/>
          <a:lstStyle/>
          <a:p>
            <a:pPr algn="r" rtl="1"/>
            <a:r>
              <a:rPr lang="fa-IR" dirty="0" smtClean="0">
                <a:cs typeface="B Yagut" panose="00000400000000000000" pitchFamily="2" charset="-78"/>
              </a:rPr>
              <a:t>مشخصات بسته آموزشی</a:t>
            </a:r>
          </a:p>
        </p:txBody>
      </p:sp>
      <p:sp>
        <p:nvSpPr>
          <p:cNvPr id="8" name="Content Placeholder 7"/>
          <p:cNvSpPr>
            <a:spLocks noGrp="1"/>
          </p:cNvSpPr>
          <p:nvPr>
            <p:ph sz="quarter" idx="4"/>
          </p:nvPr>
        </p:nvSpPr>
        <p:spPr/>
        <p:txBody>
          <a:bodyPr>
            <a:normAutofit/>
          </a:bodyPr>
          <a:lstStyle/>
          <a:p>
            <a:r>
              <a:rPr lang="fa-IR" sz="2000" dirty="0" smtClean="0">
                <a:cs typeface="B Yagut" panose="00000400000000000000" pitchFamily="2" charset="-78"/>
              </a:rPr>
              <a:t>حیطه درس:</a:t>
            </a:r>
            <a:r>
              <a:rPr lang="en-US" sz="2000" dirty="0">
                <a:solidFill>
                  <a:schemeClr val="tx2">
                    <a:lumMod val="50000"/>
                  </a:schemeClr>
                </a:solidFill>
              </a:rPr>
              <a:t> </a:t>
            </a:r>
            <a:r>
              <a:rPr lang="fa-IR" sz="2000" dirty="0" smtClean="0">
                <a:solidFill>
                  <a:srgbClr val="002060"/>
                </a:solidFill>
              </a:rPr>
              <a:t>آشنایی </a:t>
            </a:r>
            <a:r>
              <a:rPr lang="fa-IR" sz="2000" dirty="0">
                <a:solidFill>
                  <a:srgbClr val="002060"/>
                </a:solidFill>
              </a:rPr>
              <a:t>با نحوه معاینات فیزیکی</a:t>
            </a:r>
            <a:endParaRPr lang="en-US" sz="2000" dirty="0">
              <a:solidFill>
                <a:srgbClr val="002060"/>
              </a:solidFill>
            </a:endParaRPr>
          </a:p>
          <a:p>
            <a:pPr marL="0" indent="0" algn="r" rtl="1">
              <a:buNone/>
            </a:pPr>
            <a:endParaRPr lang="fa-IR" sz="2000" dirty="0" smtClean="0">
              <a:solidFill>
                <a:srgbClr val="FF0000"/>
              </a:solidFill>
              <a:cs typeface="B Yagut" panose="00000400000000000000" pitchFamily="2" charset="-78"/>
            </a:endParaRPr>
          </a:p>
          <a:p>
            <a:r>
              <a:rPr lang="fa-IR" sz="2000" dirty="0"/>
              <a:t>تاریخ </a:t>
            </a:r>
            <a:r>
              <a:rPr lang="fa-IR" sz="2000" dirty="0" smtClean="0"/>
              <a:t>آخرین </a:t>
            </a:r>
            <a:r>
              <a:rPr lang="fa-IR" sz="2000" dirty="0"/>
              <a:t>بازنگری: </a:t>
            </a:r>
            <a:r>
              <a:rPr lang="fa-IR" sz="2000" dirty="0" smtClean="0">
                <a:cs typeface="B Yagut" panose="00000400000000000000" pitchFamily="2" charset="-78"/>
              </a:rPr>
              <a:t>8 اردیبهشت 1399</a:t>
            </a:r>
          </a:p>
          <a:p>
            <a:pPr algn="r" rtl="1"/>
            <a:r>
              <a:rPr lang="fa-IR" sz="2000" dirty="0" smtClean="0">
                <a:cs typeface="B Yagut" panose="00000400000000000000" pitchFamily="2" charset="-78"/>
              </a:rPr>
              <a:t>نوبت تهیه: 1 </a:t>
            </a:r>
            <a:endParaRPr lang="fa-IR" sz="2000" dirty="0"/>
          </a:p>
          <a:p>
            <a:pPr lvl="0"/>
            <a:r>
              <a:rPr lang="fa-IR" sz="2000" dirty="0" smtClean="0">
                <a:cs typeface="B Yagut" panose="00000400000000000000" pitchFamily="2" charset="-78"/>
              </a:rPr>
              <a:t> نام فایل: </a:t>
            </a:r>
            <a:r>
              <a:rPr lang="en-US" sz="2000" dirty="0" smtClean="0">
                <a:solidFill>
                  <a:srgbClr val="002060"/>
                </a:solidFill>
                <a:cs typeface="B Yagut" panose="00000400000000000000" pitchFamily="2" charset="-78"/>
              </a:rPr>
              <a:t>PE-fasle7-moayeneh</a:t>
            </a:r>
            <a:r>
              <a:rPr lang="en-US" sz="2000" dirty="0" smtClean="0">
                <a:solidFill>
                  <a:srgbClr val="002060"/>
                </a:solidFill>
              </a:rPr>
              <a:t>-balini-edameh-moayene-sistemih- edi1</a:t>
            </a:r>
            <a:endParaRPr lang="fa-IR" sz="2000" dirty="0">
              <a:solidFill>
                <a:srgbClr val="002060"/>
              </a:solidFill>
            </a:endParaRPr>
          </a:p>
          <a:p>
            <a:pPr marL="0" indent="0" algn="r" rtl="1">
              <a:buNone/>
            </a:pPr>
            <a:r>
              <a:rPr lang="fa-IR" sz="1800" i="1" dirty="0" smtClean="0">
                <a:cs typeface="B Yagut" panose="00000400000000000000" pitchFamily="2" charset="-78"/>
              </a:rPr>
              <a:t>  </a:t>
            </a:r>
            <a:endParaRPr lang="en-US" sz="1800" i="1" dirty="0">
              <a:cs typeface="B Yagut" panose="00000400000000000000" pitchFamily="2" charset="-78"/>
            </a:endParaRPr>
          </a:p>
        </p:txBody>
      </p:sp>
      <p:pic>
        <p:nvPicPr>
          <p:cNvPr id="9" name="Picture 2" descr="G:\انتقالی98\عکس.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09800"/>
            <a:ext cx="1143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2344413"/>
      </p:ext>
    </p:extLst>
  </p:cSld>
  <p:clrMapOvr>
    <a:masterClrMapping/>
  </p:clrMapOvr>
  <mc:AlternateContent xmlns:mc="http://schemas.openxmlformats.org/markup-compatibility/2006" xmlns:p14="http://schemas.microsoft.com/office/powerpoint/2010/main">
    <mc:Choice Requires="p14">
      <p:transition spd="slow" p14:dur="2000" advTm="19222"/>
    </mc:Choice>
    <mc:Fallback xmlns="">
      <p:transition spd="slow" advTm="19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دستگاه قلبی عروقی</a:t>
            </a:r>
            <a:endParaRPr lang="en-US" b="1" dirty="0">
              <a:cs typeface="B Yagut" panose="00000400000000000000" pitchFamily="2" charset="-78"/>
            </a:endParaRPr>
          </a:p>
        </p:txBody>
      </p:sp>
      <p:sp>
        <p:nvSpPr>
          <p:cNvPr id="3" name="Content Placeholder 2"/>
          <p:cNvSpPr>
            <a:spLocks noGrp="1"/>
          </p:cNvSpPr>
          <p:nvPr>
            <p:ph sz="half" idx="1"/>
          </p:nvPr>
        </p:nvSpPr>
        <p:spPr>
          <a:xfrm>
            <a:off x="457200" y="1600200"/>
            <a:ext cx="8229600" cy="4525963"/>
          </a:xfrm>
        </p:spPr>
        <p:txBody>
          <a:bodyPr>
            <a:normAutofit/>
          </a:bodyPr>
          <a:lstStyle/>
          <a:p>
            <a:pPr marL="0" indent="0">
              <a:buNone/>
            </a:pPr>
            <a:r>
              <a:rPr lang="fa-IR" sz="2400" dirty="0" smtClean="0"/>
              <a:t> مشاهده و لمس کنید. به این موارد توجه کنید</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2598318557"/>
              </p:ext>
            </p:extLst>
          </p:nvPr>
        </p:nvGraphicFramePr>
        <p:xfrm>
          <a:off x="228600" y="2286000"/>
          <a:ext cx="8686800" cy="1097280"/>
        </p:xfrm>
        <a:graphic>
          <a:graphicData uri="http://schemas.openxmlformats.org/drawingml/2006/table">
            <a:tbl>
              <a:tblPr firstRow="1" bandRow="1">
                <a:tableStyleId>{5C22544A-7EE6-4342-B048-85BDC9FD1C3A}</a:tableStyleId>
              </a:tblPr>
              <a:tblGrid>
                <a:gridCol w="5029200"/>
                <a:gridCol w="3657600"/>
              </a:tblGrid>
              <a:tr h="294640">
                <a:tc>
                  <a:txBody>
                    <a:bodyPr/>
                    <a:lstStyle/>
                    <a:p>
                      <a:pPr algn="r" rtl="1"/>
                      <a:r>
                        <a:rPr lang="fa-IR" dirty="0" smtClean="0"/>
                        <a:t>یافته های احتمالی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قلبی</a:t>
                      </a:r>
                      <a:r>
                        <a:rPr lang="fa-IR" sz="1800" baseline="0" dirty="0" smtClean="0"/>
                        <a:t> عروقی</a:t>
                      </a:r>
                      <a:endParaRPr lang="en-US" sz="1800" dirty="0" smtClean="0"/>
                    </a:p>
                  </a:txBody>
                  <a:tcPr/>
                </a:tc>
              </a:tr>
              <a:tr h="294640">
                <a:tc>
                  <a:txBody>
                    <a:bodyPr/>
                    <a:lstStyle/>
                    <a:p>
                      <a:pPr algn="r" rtl="1"/>
                      <a:r>
                        <a:rPr lang="fa-IR" dirty="0" smtClean="0"/>
                        <a:t>تاکی کاردی – برادی کاردی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نبض رادیال را لمس کنید: تعداد ضربان قلب</a:t>
                      </a:r>
                      <a:endParaRPr lang="en-US" sz="1800" dirty="0" smtClean="0"/>
                    </a:p>
                  </a:txBody>
                  <a:tcPr/>
                </a:tc>
              </a:tr>
              <a:tr h="294640">
                <a:tc>
                  <a:txBody>
                    <a:bodyPr/>
                    <a:lstStyle/>
                    <a:p>
                      <a:pPr algn="r" rtl="1"/>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فشار خون</a:t>
                      </a:r>
                      <a:r>
                        <a:rPr lang="fa-IR" sz="1800" baseline="0" dirty="0" smtClean="0"/>
                        <a:t> را با یک فشارسنج اندازه بگیرید</a:t>
                      </a:r>
                      <a:endParaRPr lang="en-US" sz="1800" dirty="0" smtClean="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0825729"/>
      </p:ext>
    </p:extLst>
  </p:cSld>
  <p:clrMapOvr>
    <a:masterClrMapping/>
  </p:clrMapOvr>
  <mc:AlternateContent xmlns:mc="http://schemas.openxmlformats.org/markup-compatibility/2006" xmlns:p14="http://schemas.microsoft.com/office/powerpoint/2010/main">
    <mc:Choice Requires="p14">
      <p:transition spd="slow" p14:dur="2000" advTm="70182"/>
    </mc:Choice>
    <mc:Fallback xmlns="">
      <p:transition spd="slow" advTm="70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دستگاه قلبی عروقی</a:t>
            </a:r>
            <a:endParaRPr lang="en-US" b="1" dirty="0">
              <a:cs typeface="B Yagut" panose="00000400000000000000" pitchFamily="2" charset="-78"/>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37" y="16042"/>
            <a:ext cx="4734004" cy="6858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5930" y="16042"/>
            <a:ext cx="4462133"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3764137"/>
      </p:ext>
    </p:extLst>
  </p:cSld>
  <p:clrMapOvr>
    <a:masterClrMapping/>
  </p:clrMapOvr>
  <mc:AlternateContent xmlns:mc="http://schemas.openxmlformats.org/markup-compatibility/2006" xmlns:p14="http://schemas.microsoft.com/office/powerpoint/2010/main">
    <mc:Choice Requires="p14">
      <p:transition spd="slow" p14:dur="2000" advTm="28234"/>
    </mc:Choice>
    <mc:Fallback xmlns="">
      <p:transition spd="slow" advTm="28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شکم</a:t>
            </a:r>
            <a:endParaRPr lang="en-US" b="1" dirty="0">
              <a:cs typeface="B Yagut" panose="00000400000000000000" pitchFamily="2" charset="-78"/>
            </a:endParaRPr>
          </a:p>
        </p:txBody>
      </p:sp>
      <p:sp>
        <p:nvSpPr>
          <p:cNvPr id="3" name="Content Placeholder 2"/>
          <p:cNvSpPr>
            <a:spLocks noGrp="1"/>
          </p:cNvSpPr>
          <p:nvPr>
            <p:ph sz="half" idx="1"/>
          </p:nvPr>
        </p:nvSpPr>
        <p:spPr>
          <a:xfrm>
            <a:off x="457200" y="1600200"/>
            <a:ext cx="8229600" cy="4525963"/>
          </a:xfrm>
        </p:spPr>
        <p:txBody>
          <a:bodyPr>
            <a:normAutofit/>
          </a:bodyPr>
          <a:lstStyle/>
          <a:p>
            <a:pPr>
              <a:lnSpc>
                <a:spcPct val="107000"/>
              </a:lnSpc>
              <a:spcAft>
                <a:spcPts val="800"/>
              </a:spcAft>
            </a:pPr>
            <a:r>
              <a:rPr lang="fa-IR" sz="2400" dirty="0" smtClean="0"/>
              <a:t>شکم را مشاهده، سمع و دق کنید. به آرامی لمس کنید و سپس عمیق تر این کار را انجام دهید. کبد و طحال را ابتدا با دق و سپس لمس مشخص کنید. سعی کنید کلیه ها را حس کنید، و آئورت و ضربانش را لمس کنید. اگر به عفونت کلیه ها مشکوک هستید در قسمت پشت، زاویه دنده ای-مهره ای را دق کنید. </a:t>
            </a:r>
          </a:p>
          <a:p>
            <a:pPr>
              <a:lnSpc>
                <a:spcPct val="107000"/>
              </a:lnSpc>
              <a:spcAft>
                <a:spcPts val="800"/>
              </a:spcAft>
            </a:pPr>
            <a:r>
              <a:rPr lang="fa-IR" altLang="en-US" sz="2400" b="1" dirty="0" smtClean="0">
                <a:solidFill>
                  <a:srgbClr val="00B0F0"/>
                </a:solidFill>
                <a:cs typeface="B Homa" panose="00000400000000000000" pitchFamily="2" charset="-78"/>
              </a:rPr>
              <a:t>برای </a:t>
            </a:r>
            <a:r>
              <a:rPr lang="fa-IR" altLang="en-US" sz="2400" b="1" dirty="0">
                <a:solidFill>
                  <a:srgbClr val="00B0F0"/>
                </a:solidFill>
                <a:cs typeface="B Homa" panose="00000400000000000000" pitchFamily="2" charset="-78"/>
              </a:rPr>
              <a:t>معاینه شکم باید با یکسری از علائم مهم شکمی و مناطق مختلف شکم آشنا شد .</a:t>
            </a:r>
            <a:endParaRPr lang="en-US" altLang="en-US" sz="2400" b="1" dirty="0">
              <a:solidFill>
                <a:srgbClr val="00B0F0"/>
              </a:solidFill>
              <a:cs typeface="B Homa" panose="00000400000000000000" pitchFamily="2" charset="-78"/>
            </a:endParaRPr>
          </a:p>
          <a:p>
            <a:pPr>
              <a:lnSpc>
                <a:spcPct val="107000"/>
              </a:lnSpc>
              <a:spcAft>
                <a:spcPts val="800"/>
              </a:spcAft>
            </a:pPr>
            <a:r>
              <a:rPr lang="fa-IR" altLang="en-US" sz="2400" b="1" dirty="0">
                <a:solidFill>
                  <a:srgbClr val="00B0F0"/>
                </a:solidFill>
                <a:cs typeface="B Homa" panose="00000400000000000000" pitchFamily="2" charset="-78"/>
              </a:rPr>
              <a:t>کوادرانهای شکمی به 2 شکل تقسیم بندی میشوند.</a:t>
            </a:r>
            <a:endParaRPr lang="en-US" altLang="en-US" sz="2400" b="1" dirty="0">
              <a:solidFill>
                <a:srgbClr val="00B0F0"/>
              </a:solidFill>
              <a:cs typeface="B Homa" panose="00000400000000000000" pitchFamily="2" charset="-78"/>
            </a:endParaRPr>
          </a:p>
          <a:p>
            <a:pPr marL="0" indent="0">
              <a:buNone/>
            </a:pPr>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23397069"/>
      </p:ext>
    </p:extLst>
  </p:cSld>
  <p:clrMapOvr>
    <a:masterClrMapping/>
  </p:clrMapOvr>
  <mc:AlternateContent xmlns:mc="http://schemas.openxmlformats.org/markup-compatibility/2006" xmlns:p14="http://schemas.microsoft.com/office/powerpoint/2010/main">
    <mc:Choice Requires="p14">
      <p:transition spd="slow" p14:dur="2000" advTm="96533"/>
    </mc:Choice>
    <mc:Fallback xmlns="">
      <p:transition spd="slow" advTm="96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شکم</a:t>
            </a:r>
            <a:endParaRPr lang="en-US" b="1" dirty="0">
              <a:cs typeface="B Yagut" panose="00000400000000000000" pitchFamily="2" charset="-78"/>
            </a:endParaRPr>
          </a:p>
        </p:txBody>
      </p:sp>
      <p:pic>
        <p:nvPicPr>
          <p:cNvPr id="4" name="Picture 2" descr="http://abdominalquadrants.com/wp-content/uploads/2011/11/Abdominal-Quadrants-3-300x225.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57200" y="2198914"/>
            <a:ext cx="3505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ttp://www.newhealthguide.org/images/10434100/image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209800"/>
            <a:ext cx="3800475"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9308825"/>
      </p:ext>
    </p:extLst>
  </p:cSld>
  <p:clrMapOvr>
    <a:masterClrMapping/>
  </p:clrMapOvr>
  <mc:AlternateContent xmlns:mc="http://schemas.openxmlformats.org/markup-compatibility/2006" xmlns:p14="http://schemas.microsoft.com/office/powerpoint/2010/main">
    <mc:Choice Requires="p14">
      <p:transition spd="slow" p14:dur="2000" advTm="29414"/>
    </mc:Choice>
    <mc:Fallback xmlns="">
      <p:transition spd="slow" advTm="2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شکم</a:t>
            </a:r>
            <a:endParaRPr lang="en-US" b="1" dirty="0">
              <a:cs typeface="B Yagut" panose="00000400000000000000" pitchFamily="2" charset="-78"/>
            </a:endParaRPr>
          </a:p>
        </p:txBody>
      </p:sp>
      <p:pic>
        <p:nvPicPr>
          <p:cNvPr id="4" name="Picture 2" descr="http://ifokus-assets.se/uploads/c32/c32164bf1e081ff7202da8a996f37dfe/abdominal-quadrant-regions.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865632" y="1607661"/>
            <a:ext cx="7412736" cy="4511040"/>
          </a:xfr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05155770"/>
      </p:ext>
    </p:extLst>
  </p:cSld>
  <p:clrMapOvr>
    <a:masterClrMapping/>
  </p:clrMapOvr>
  <mc:AlternateContent xmlns:mc="http://schemas.openxmlformats.org/markup-compatibility/2006" xmlns:p14="http://schemas.microsoft.com/office/powerpoint/2010/main">
    <mc:Choice Requires="p14">
      <p:transition spd="slow" p14:dur="2000" advTm="7216"/>
    </mc:Choice>
    <mc:Fallback xmlns="">
      <p:transition spd="slow" advTm="7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شکم</a:t>
            </a:r>
            <a:endParaRPr lang="en-US" b="1" dirty="0">
              <a:cs typeface="B Yagut" panose="00000400000000000000" pitchFamily="2" charset="-78"/>
            </a:endParaRPr>
          </a:p>
        </p:txBody>
      </p:sp>
      <p:sp>
        <p:nvSpPr>
          <p:cNvPr id="3" name="Content Placeholder 2"/>
          <p:cNvSpPr>
            <a:spLocks noGrp="1"/>
          </p:cNvSpPr>
          <p:nvPr>
            <p:ph sz="half" idx="1"/>
          </p:nvPr>
        </p:nvSpPr>
        <p:spPr>
          <a:xfrm>
            <a:off x="304800" y="1600200"/>
            <a:ext cx="8382000" cy="4525963"/>
          </a:xfrm>
        </p:spPr>
        <p:txBody>
          <a:bodyPr>
            <a:normAutofit/>
          </a:bodyPr>
          <a:lstStyle/>
          <a:p>
            <a:pPr marL="0" indent="0">
              <a:lnSpc>
                <a:spcPct val="107000"/>
              </a:lnSpc>
              <a:spcAft>
                <a:spcPts val="800"/>
              </a:spcAft>
              <a:buNone/>
            </a:pPr>
            <a:r>
              <a:rPr lang="fa-IR" altLang="en-US" b="1" dirty="0">
                <a:solidFill>
                  <a:srgbClr val="FF0000"/>
                </a:solidFill>
              </a:rPr>
              <a:t>کدام اعضا در کدام کوادران قرار </a:t>
            </a:r>
            <a:r>
              <a:rPr lang="fa-IR" altLang="en-US" b="1" dirty="0" smtClean="0">
                <a:solidFill>
                  <a:srgbClr val="FF0000"/>
                </a:solidFill>
              </a:rPr>
              <a:t>میگیرند:</a:t>
            </a:r>
            <a:endParaRPr lang="en-US" altLang="en-US" b="1" dirty="0">
              <a:solidFill>
                <a:srgbClr val="FF0000"/>
              </a:solidFill>
            </a:endParaRPr>
          </a:p>
          <a:p>
            <a:pPr>
              <a:lnSpc>
                <a:spcPct val="107000"/>
              </a:lnSpc>
              <a:spcAft>
                <a:spcPts val="800"/>
              </a:spcAft>
            </a:pPr>
            <a:r>
              <a:rPr lang="fa-IR" altLang="en-US" dirty="0"/>
              <a:t>ربع </a:t>
            </a:r>
            <a:r>
              <a:rPr lang="en-US" altLang="en-US" dirty="0"/>
              <a:t>RUQ </a:t>
            </a:r>
            <a:r>
              <a:rPr lang="fa-IR" altLang="en-US" dirty="0"/>
              <a:t>: کبد و کیسه صفرا و در افراد لاغر کلیه</a:t>
            </a:r>
            <a:endParaRPr lang="en-US" altLang="en-US" dirty="0"/>
          </a:p>
          <a:p>
            <a:pPr>
              <a:lnSpc>
                <a:spcPct val="107000"/>
              </a:lnSpc>
              <a:spcAft>
                <a:spcPts val="800"/>
              </a:spcAft>
            </a:pPr>
            <a:r>
              <a:rPr lang="fa-IR" altLang="en-US" dirty="0"/>
              <a:t>ربع </a:t>
            </a:r>
            <a:r>
              <a:rPr lang="en-US" altLang="en-US" dirty="0"/>
              <a:t>RLQ </a:t>
            </a:r>
            <a:r>
              <a:rPr lang="fa-IR" altLang="en-US" dirty="0"/>
              <a:t>: آپاندیس و لوپهای روده ای</a:t>
            </a:r>
            <a:endParaRPr lang="en-US" altLang="en-US" dirty="0"/>
          </a:p>
          <a:p>
            <a:pPr>
              <a:lnSpc>
                <a:spcPct val="107000"/>
              </a:lnSpc>
              <a:spcAft>
                <a:spcPts val="800"/>
              </a:spcAft>
            </a:pPr>
            <a:r>
              <a:rPr lang="fa-IR" altLang="en-US" dirty="0"/>
              <a:t>ربع </a:t>
            </a:r>
            <a:r>
              <a:rPr lang="en-US" altLang="en-US" dirty="0"/>
              <a:t>LUQ </a:t>
            </a:r>
            <a:r>
              <a:rPr lang="fa-IR" altLang="en-US" dirty="0"/>
              <a:t>: طحال که توسط دنده های 9 </a:t>
            </a:r>
            <a:r>
              <a:rPr lang="fa-IR" altLang="en-US" dirty="0" smtClean="0"/>
              <a:t>و10 </a:t>
            </a:r>
            <a:r>
              <a:rPr lang="fa-IR" altLang="en-US" dirty="0"/>
              <a:t>و </a:t>
            </a:r>
            <a:r>
              <a:rPr lang="fa-IR" altLang="en-US" dirty="0" smtClean="0"/>
              <a:t>11محافظت</a:t>
            </a:r>
            <a:r>
              <a:rPr lang="en-US" altLang="en-US" dirty="0" smtClean="0"/>
              <a:t> </a:t>
            </a:r>
            <a:r>
              <a:rPr lang="fa-IR" altLang="en-US" dirty="0" smtClean="0"/>
              <a:t>می</a:t>
            </a:r>
            <a:r>
              <a:rPr lang="en-US" altLang="en-US" dirty="0"/>
              <a:t> </a:t>
            </a:r>
            <a:r>
              <a:rPr lang="fa-IR" altLang="en-US" dirty="0" smtClean="0"/>
              <a:t>شود</a:t>
            </a:r>
            <a:r>
              <a:rPr lang="fa-IR" altLang="en-US" dirty="0"/>
              <a:t>. پانکراس در افراد سالم قابل لمس نیست .</a:t>
            </a:r>
            <a:endParaRPr lang="en-US" altLang="en-US" dirty="0"/>
          </a:p>
          <a:p>
            <a:pPr>
              <a:lnSpc>
                <a:spcPct val="107000"/>
              </a:lnSpc>
              <a:spcAft>
                <a:spcPts val="800"/>
              </a:spcAft>
            </a:pPr>
            <a:r>
              <a:rPr lang="fa-IR" altLang="en-US" dirty="0"/>
              <a:t>ربع </a:t>
            </a:r>
            <a:r>
              <a:rPr lang="en-US" altLang="en-US" dirty="0"/>
              <a:t>LLQ </a:t>
            </a:r>
            <a:r>
              <a:rPr lang="fa-IR" altLang="en-US" dirty="0"/>
              <a:t>: کولون سیگموئید و در زنان رحم و تخمدانها .</a:t>
            </a:r>
            <a:endParaRPr lang="en-US" altLang="en-US" dirty="0"/>
          </a:p>
          <a:p>
            <a:r>
              <a:rPr lang="fa-IR" altLang="en-US" dirty="0"/>
              <a:t>ناحیه هایپوگاستر یا سوپراپوبیک : مثانه و رحم .</a:t>
            </a:r>
          </a:p>
          <a:p>
            <a:pPr marL="0" indent="0">
              <a:buNone/>
            </a:pP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8956881"/>
      </p:ext>
    </p:extLst>
  </p:cSld>
  <p:clrMapOvr>
    <a:masterClrMapping/>
  </p:clrMapOvr>
  <mc:AlternateContent xmlns:mc="http://schemas.openxmlformats.org/markup-compatibility/2006" xmlns:p14="http://schemas.microsoft.com/office/powerpoint/2010/main">
    <mc:Choice Requires="p14">
      <p:transition spd="slow" p14:dur="2000" advTm="80259"/>
    </mc:Choice>
    <mc:Fallback xmlns="">
      <p:transition spd="slow" advTm="80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شکم</a:t>
            </a:r>
            <a:endParaRPr lang="en-US" b="1" dirty="0">
              <a:cs typeface="B Yagut" panose="00000400000000000000" pitchFamily="2" charset="-78"/>
            </a:endParaRPr>
          </a:p>
        </p:txBody>
      </p:sp>
      <p:sp>
        <p:nvSpPr>
          <p:cNvPr id="3" name="Content Placeholder 2"/>
          <p:cNvSpPr>
            <a:spLocks noGrp="1"/>
          </p:cNvSpPr>
          <p:nvPr>
            <p:ph sz="half" idx="1"/>
          </p:nvPr>
        </p:nvSpPr>
        <p:spPr>
          <a:xfrm>
            <a:off x="457200" y="1600200"/>
            <a:ext cx="8229600" cy="4525963"/>
          </a:xfrm>
        </p:spPr>
        <p:txBody>
          <a:bodyPr>
            <a:normAutofit/>
          </a:bodyPr>
          <a:lstStyle/>
          <a:p>
            <a:pPr marL="0" indent="0">
              <a:buNone/>
            </a:pPr>
            <a:r>
              <a:rPr lang="fa-IR" sz="2400" dirty="0" smtClean="0"/>
              <a:t> مشاهده و لمس کنید. به این موارد توجه کنید</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2153009844"/>
              </p:ext>
            </p:extLst>
          </p:nvPr>
        </p:nvGraphicFramePr>
        <p:xfrm>
          <a:off x="228600" y="2286000"/>
          <a:ext cx="8686800" cy="1737360"/>
        </p:xfrm>
        <a:graphic>
          <a:graphicData uri="http://schemas.openxmlformats.org/drawingml/2006/table">
            <a:tbl>
              <a:tblPr firstRow="1" bandRow="1">
                <a:tableStyleId>{5C22544A-7EE6-4342-B048-85BDC9FD1C3A}</a:tableStyleId>
              </a:tblPr>
              <a:tblGrid>
                <a:gridCol w="5029200"/>
                <a:gridCol w="3657600"/>
              </a:tblGrid>
              <a:tr h="294640">
                <a:tc>
                  <a:txBody>
                    <a:bodyPr/>
                    <a:lstStyle/>
                    <a:p>
                      <a:pPr algn="r" rtl="1"/>
                      <a:r>
                        <a:rPr lang="fa-IR" dirty="0" smtClean="0"/>
                        <a:t>یافته های احتمالی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شکم</a:t>
                      </a:r>
                      <a:endParaRPr lang="en-US" sz="1800" dirty="0" smtClean="0"/>
                    </a:p>
                  </a:txBody>
                  <a:tcPr/>
                </a:tc>
              </a:tr>
              <a:tr h="294640">
                <a:tc>
                  <a:txBody>
                    <a:bodyPr/>
                    <a:lstStyle/>
                    <a:p>
                      <a:pPr algn="r" rtl="1"/>
                      <a:r>
                        <a:rPr lang="fa-IR" dirty="0" smtClean="0"/>
                        <a:t>اسکارها-استریاها -وریدها</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مشاهده شکم، شامل: پوست</a:t>
                      </a:r>
                      <a:endParaRPr lang="en-US" sz="1800" dirty="0" smtClean="0"/>
                    </a:p>
                  </a:txBody>
                  <a:tcPr/>
                </a:tc>
              </a:tr>
              <a:tr h="294640">
                <a:tc>
                  <a:txBody>
                    <a:bodyPr/>
                    <a:lstStyle/>
                    <a:p>
                      <a:pPr algn="r" rtl="1"/>
                      <a:r>
                        <a:rPr lang="fa-IR" dirty="0" smtClean="0"/>
                        <a:t>فتق</a:t>
                      </a:r>
                      <a:r>
                        <a:rPr lang="fa-IR" baseline="0" dirty="0" smtClean="0"/>
                        <a:t>–التهاب</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ناف</a:t>
                      </a:r>
                      <a:endParaRPr lang="en-US" sz="1800" dirty="0" smtClean="0"/>
                    </a:p>
                  </a:txBody>
                  <a:tcPr/>
                </a:tc>
              </a:tr>
              <a:tr h="294640">
                <a:tc>
                  <a:txBody>
                    <a:bodyPr/>
                    <a:lstStyle/>
                    <a:p>
                      <a:pPr algn="r" rtl="1"/>
                      <a:r>
                        <a:rPr lang="fa-IR" dirty="0" smtClean="0"/>
                        <a:t>پهلوهای برآمده</a:t>
                      </a:r>
                      <a:r>
                        <a:rPr lang="fa-IR" baseline="0" dirty="0" smtClean="0"/>
                        <a:t>، برآمدگی بالای پوبیس– کبد یا طحال بزرگ-تومورها</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خطوط</a:t>
                      </a:r>
                      <a:r>
                        <a:rPr lang="fa-IR" sz="1800" baseline="0" dirty="0" smtClean="0"/>
                        <a:t> محیطی را از لحاظ شکل، تقارن ،ارگانهای بزرگ شده یا توده ها بررسی کنید</a:t>
                      </a:r>
                      <a:endParaRPr lang="en-US" sz="1800" dirty="0" smtClean="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6332087"/>
      </p:ext>
    </p:extLst>
  </p:cSld>
  <p:clrMapOvr>
    <a:masterClrMapping/>
  </p:clrMapOvr>
  <mc:AlternateContent xmlns:mc="http://schemas.openxmlformats.org/markup-compatibility/2006" xmlns:p14="http://schemas.microsoft.com/office/powerpoint/2010/main">
    <mc:Choice Requires="p14">
      <p:transition spd="slow" p14:dur="2000" advTm="57192"/>
    </mc:Choice>
    <mc:Fallback xmlns="">
      <p:transition spd="slow" advTm="57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فتق ناف و جای برش</a:t>
            </a:r>
            <a:endParaRPr lang="en-US" b="1" dirty="0">
              <a:cs typeface="B Yagut" panose="00000400000000000000" pitchFamily="2" charset="-78"/>
            </a:endParaRPr>
          </a:p>
        </p:txBody>
      </p:sp>
      <p:pic>
        <p:nvPicPr>
          <p:cNvPr id="5" name="Content Placeholder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143000" y="1815592"/>
            <a:ext cx="3200501" cy="4191000"/>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1828799"/>
            <a:ext cx="2976037" cy="417779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7869816"/>
      </p:ext>
    </p:extLst>
  </p:cSld>
  <p:clrMapOvr>
    <a:masterClrMapping/>
  </p:clrMapOvr>
  <mc:AlternateContent xmlns:mc="http://schemas.openxmlformats.org/markup-compatibility/2006" xmlns:p14="http://schemas.microsoft.com/office/powerpoint/2010/main">
    <mc:Choice Requires="p14">
      <p:transition spd="slow" p14:dur="2000" advTm="25220"/>
    </mc:Choice>
    <mc:Fallback xmlns="">
      <p:transition spd="slow" advTm="25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1143000"/>
          </a:xfrm>
        </p:spPr>
        <p:txBody>
          <a:bodyPr/>
          <a:lstStyle/>
          <a:p>
            <a:pPr rtl="1"/>
            <a:r>
              <a:rPr lang="fa-IR" dirty="0" smtClean="0"/>
              <a:t>اندامهای تناسلی</a:t>
            </a:r>
            <a:endParaRPr lang="en-US" b="1" dirty="0">
              <a:cs typeface="B Yagut" panose="00000400000000000000" pitchFamily="2" charset="-78"/>
            </a:endParaRPr>
          </a:p>
        </p:txBody>
      </p:sp>
      <p:sp>
        <p:nvSpPr>
          <p:cNvPr id="3" name="Content Placeholder 2"/>
          <p:cNvSpPr>
            <a:spLocks noGrp="1"/>
          </p:cNvSpPr>
          <p:nvPr>
            <p:ph sz="half" idx="1"/>
          </p:nvPr>
        </p:nvSpPr>
        <p:spPr>
          <a:xfrm>
            <a:off x="457200" y="1048603"/>
            <a:ext cx="8229600" cy="4525963"/>
          </a:xfrm>
        </p:spPr>
        <p:txBody>
          <a:bodyPr>
            <a:normAutofit/>
          </a:bodyPr>
          <a:lstStyle/>
          <a:p>
            <a:pPr marL="0" indent="0">
              <a:buNone/>
            </a:pPr>
            <a:r>
              <a:rPr lang="fa-IR" sz="2400" dirty="0" smtClean="0"/>
              <a:t> مشاهده و لمس کنید. به این موارد توجه کنید</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2917633841"/>
              </p:ext>
            </p:extLst>
          </p:nvPr>
        </p:nvGraphicFramePr>
        <p:xfrm>
          <a:off x="304800" y="1600200"/>
          <a:ext cx="8686800" cy="4754880"/>
        </p:xfrm>
        <a:graphic>
          <a:graphicData uri="http://schemas.openxmlformats.org/drawingml/2006/table">
            <a:tbl>
              <a:tblPr firstRow="1" bandRow="1">
                <a:tableStyleId>{5C22544A-7EE6-4342-B048-85BDC9FD1C3A}</a:tableStyleId>
              </a:tblPr>
              <a:tblGrid>
                <a:gridCol w="4800600"/>
                <a:gridCol w="3886200"/>
              </a:tblGrid>
              <a:tr h="294640">
                <a:tc>
                  <a:txBody>
                    <a:bodyPr/>
                    <a:lstStyle/>
                    <a:p>
                      <a:pPr algn="r" rtl="1"/>
                      <a:r>
                        <a:rPr lang="fa-IR" dirty="0" smtClean="0"/>
                        <a:t>یافته های احتمالی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اندام تناسلی مرد</a:t>
                      </a:r>
                      <a:endParaRPr lang="en-US" sz="1800" dirty="0" smtClean="0"/>
                    </a:p>
                  </a:txBody>
                  <a:tcPr/>
                </a:tc>
              </a:tr>
              <a:tr h="294640">
                <a:tc>
                  <a:txBody>
                    <a:bodyPr/>
                    <a:lstStyle/>
                    <a:p>
                      <a:pPr algn="r" rtl="1"/>
                      <a:r>
                        <a:rPr lang="fa-IR" dirty="0" smtClean="0"/>
                        <a:t>بلوغ جنسی-شپش</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نگاه کنید به: رشد آلت تناسلی و پوست و مو در آن ناحیه</a:t>
                      </a:r>
                      <a:endParaRPr lang="en-US" sz="1800" dirty="0" smtClean="0"/>
                    </a:p>
                  </a:txBody>
                  <a:tcPr/>
                </a:tc>
              </a:tr>
              <a:tr h="294640">
                <a:tc>
                  <a:txBody>
                    <a:bodyPr/>
                    <a:lstStyle/>
                    <a:p>
                      <a:pPr algn="r" rtl="1"/>
                      <a:r>
                        <a:rPr lang="fa-IR" dirty="0" smtClean="0"/>
                        <a:t>فیموز</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پوست سر آلت</a:t>
                      </a:r>
                      <a:endParaRPr lang="en-US" sz="1800" dirty="0" smtClean="0"/>
                    </a:p>
                  </a:txBody>
                  <a:tcPr/>
                </a:tc>
              </a:tr>
              <a:tr h="294640">
                <a:tc>
                  <a:txBody>
                    <a:bodyPr/>
                    <a:lstStyle/>
                    <a:p>
                      <a:pPr algn="r" rtl="1"/>
                      <a:r>
                        <a:rPr lang="fa-IR" dirty="0" smtClean="0"/>
                        <a:t>التهاب سر آلت–شانکر- تب</a:t>
                      </a:r>
                      <a:r>
                        <a:rPr lang="fa-IR" baseline="0" dirty="0" smtClean="0"/>
                        <a:t> خال تناسلی–زگیل–سرطان</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سر آلت</a:t>
                      </a:r>
                      <a:endParaRPr lang="en-US" sz="1800" dirty="0" smtClean="0"/>
                    </a:p>
                  </a:txBody>
                  <a:tcPr/>
                </a:tc>
              </a:tr>
              <a:tr h="294640">
                <a:tc>
                  <a:txBody>
                    <a:bodyPr/>
                    <a:lstStyle/>
                    <a:p>
                      <a:pPr algn="r" rtl="1"/>
                      <a:r>
                        <a:rPr lang="fa-IR" dirty="0" smtClean="0"/>
                        <a:t>هیپوسپادیاس-ترشح ناشی از اورتریت</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سوراخ پیشابراه</a:t>
                      </a:r>
                      <a:endParaRPr lang="en-US" sz="1800" dirty="0" smtClean="0"/>
                    </a:p>
                  </a:txBody>
                  <a:tcPr/>
                </a:tc>
              </a:tr>
              <a:tr h="294640">
                <a:tc>
                  <a:txBody>
                    <a:bodyPr/>
                    <a:lstStyle/>
                    <a:p>
                      <a:pPr algn="r" rtl="1"/>
                      <a:r>
                        <a:rPr lang="fa-IR" dirty="0" smtClean="0"/>
                        <a:t>شانکر–سرطان</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لمس کنید: هرگونه ضایعه قابل</a:t>
                      </a:r>
                      <a:r>
                        <a:rPr lang="fa-IR" sz="1800" baseline="0" dirty="0" smtClean="0"/>
                        <a:t> رویت </a:t>
                      </a:r>
                      <a:endParaRPr lang="en-US" sz="1800" dirty="0" smtClean="0"/>
                    </a:p>
                  </a:txBody>
                  <a:tcPr/>
                </a:tc>
              </a:tr>
              <a:tr h="294640">
                <a:tc>
                  <a:txBody>
                    <a:bodyPr/>
                    <a:lstStyle/>
                    <a:p>
                      <a:pPr algn="r" rtl="1"/>
                      <a:r>
                        <a:rPr lang="fa-IR" dirty="0" smtClean="0"/>
                        <a:t>فتق–هیدروسل–نهان خایگی–بثورات</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کیسه بیضه و محتویات</a:t>
                      </a:r>
                      <a:r>
                        <a:rPr lang="fa-IR" sz="1800" baseline="0" dirty="0" smtClean="0"/>
                        <a:t> آن: شکل ظاهری کیسه بیضه، پوست کیسه بیضه</a:t>
                      </a:r>
                      <a:endParaRPr lang="en-US" sz="1800" dirty="0" smtClean="0"/>
                    </a:p>
                  </a:txBody>
                  <a:tcPr/>
                </a:tc>
              </a:tr>
              <a:tr h="294640">
                <a:tc>
                  <a:txBody>
                    <a:bodyPr/>
                    <a:lstStyle/>
                    <a:p>
                      <a:pPr algn="r" rtl="1"/>
                      <a:r>
                        <a:rPr lang="fa-IR" dirty="0" smtClean="0"/>
                        <a:t>سرطان-التهاب بیضه-پیچ خوردگی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لمس کنید: هر گونه توده-تندرنس</a:t>
                      </a:r>
                      <a:endParaRPr lang="en-US" sz="1800" dirty="0" smtClean="0"/>
                    </a:p>
                  </a:txBody>
                  <a:tcPr/>
                </a:tc>
              </a:tr>
              <a:tr h="294640">
                <a:tc>
                  <a:txBody>
                    <a:bodyPr/>
                    <a:lstStyle/>
                    <a:p>
                      <a:pPr algn="r" rtl="1"/>
                      <a:r>
                        <a:rPr lang="fa-IR" dirty="0" smtClean="0"/>
                        <a:t>فتق های اینگوینال و فمورال</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فتق ها: نگاه کنید به نواحی اینگوینال و فمورال در حالی که بیمار زور می زند</a:t>
                      </a:r>
                      <a:endParaRPr lang="en-US" sz="1800" dirty="0" smtClean="0"/>
                    </a:p>
                  </a:txBody>
                  <a:tcPr/>
                </a:tc>
              </a:tr>
              <a:tr h="294640">
                <a:tc>
                  <a:txBody>
                    <a:bodyPr/>
                    <a:lstStyle/>
                    <a:p>
                      <a:pPr algn="r" rtl="1"/>
                      <a:r>
                        <a:rPr lang="fa-IR" dirty="0" smtClean="0"/>
                        <a:t>کیست یا سینوس پیلونیدال</a:t>
                      </a:r>
                    </a:p>
                    <a:p>
                      <a:pPr algn="r" rtl="1"/>
                      <a:r>
                        <a:rPr lang="fa-IR" dirty="0" smtClean="0"/>
                        <a:t>بواسیر-زگیل-تب خال-شانک-سرطان</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نگاه کنید: ناحیه خارجی دنبالچه ای </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ناحیه اطراف مقعد</a:t>
                      </a:r>
                      <a:endParaRPr lang="en-US" sz="1800" dirty="0" smtClean="0"/>
                    </a:p>
                  </a:txBody>
                  <a:tcPr/>
                </a:tc>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6429717"/>
      </p:ext>
    </p:extLst>
  </p:cSld>
  <p:clrMapOvr>
    <a:masterClrMapping/>
  </p:clrMapOvr>
  <mc:AlternateContent xmlns:mc="http://schemas.openxmlformats.org/markup-compatibility/2006" xmlns:p14="http://schemas.microsoft.com/office/powerpoint/2010/main">
    <mc:Choice Requires="p14">
      <p:transition spd="slow" p14:dur="2000" advTm="112325"/>
    </mc:Choice>
    <mc:Fallback xmlns="">
      <p:transition spd="slow" advTm="112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اندامهای تناسلی</a:t>
            </a:r>
            <a:endParaRPr lang="en-US" b="1" dirty="0">
              <a:cs typeface="B Yagut" panose="00000400000000000000" pitchFamily="2" charset="-78"/>
            </a:endParaRPr>
          </a:p>
        </p:txBody>
      </p:sp>
      <p:sp>
        <p:nvSpPr>
          <p:cNvPr id="3" name="Content Placeholder 2"/>
          <p:cNvSpPr>
            <a:spLocks noGrp="1"/>
          </p:cNvSpPr>
          <p:nvPr>
            <p:ph sz="half" idx="1"/>
          </p:nvPr>
        </p:nvSpPr>
        <p:spPr>
          <a:xfrm>
            <a:off x="457200" y="1600200"/>
            <a:ext cx="8229600" cy="4525963"/>
          </a:xfrm>
        </p:spPr>
        <p:txBody>
          <a:bodyPr>
            <a:normAutofit/>
          </a:bodyPr>
          <a:lstStyle/>
          <a:p>
            <a:pPr marL="0" indent="0">
              <a:buNone/>
            </a:pPr>
            <a:r>
              <a:rPr lang="fa-IR" sz="2400" dirty="0" smtClean="0"/>
              <a:t> مشاهده و لمس کنید. به این موارد توجه کنید</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421257709"/>
              </p:ext>
            </p:extLst>
          </p:nvPr>
        </p:nvGraphicFramePr>
        <p:xfrm>
          <a:off x="304800" y="2667000"/>
          <a:ext cx="8686800" cy="1371600"/>
        </p:xfrm>
        <a:graphic>
          <a:graphicData uri="http://schemas.openxmlformats.org/drawingml/2006/table">
            <a:tbl>
              <a:tblPr firstRow="1" bandRow="1">
                <a:tableStyleId>{5C22544A-7EE6-4342-B048-85BDC9FD1C3A}</a:tableStyleId>
              </a:tblPr>
              <a:tblGrid>
                <a:gridCol w="5029200"/>
                <a:gridCol w="3657600"/>
              </a:tblGrid>
              <a:tr h="294640">
                <a:tc>
                  <a:txBody>
                    <a:bodyPr/>
                    <a:lstStyle/>
                    <a:p>
                      <a:pPr algn="r" rtl="1"/>
                      <a:r>
                        <a:rPr lang="fa-IR" dirty="0" smtClean="0"/>
                        <a:t>یافته های احتمالی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اندام تناسلی </a:t>
                      </a:r>
                      <a:r>
                        <a:rPr lang="fa-IR" sz="1800" baseline="0" dirty="0" smtClean="0"/>
                        <a:t> زن</a:t>
                      </a:r>
                      <a:endParaRPr lang="en-US" sz="1800" dirty="0" smtClean="0"/>
                    </a:p>
                  </a:txBody>
                  <a:tcPr/>
                </a:tc>
              </a:tr>
              <a:tr h="294640">
                <a:tc>
                  <a:txBody>
                    <a:bodyPr/>
                    <a:lstStyle/>
                    <a:p>
                      <a:pPr algn="r" rtl="1"/>
                      <a:r>
                        <a:rPr lang="fa-IR" dirty="0" smtClean="0"/>
                        <a:t>بلوغ جنسی طبیعی</a:t>
                      </a:r>
                      <a:r>
                        <a:rPr lang="fa-IR" baseline="0" dirty="0" smtClean="0"/>
                        <a:t> یا تاخیری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دستگاه تناسلی خارجی: موی ناحیه عانه را برای تشخیص بلوغ جنسی مشاهده کنید</a:t>
                      </a:r>
                      <a:endParaRPr lang="en-US" sz="1800" dirty="0" smtClean="0"/>
                    </a:p>
                  </a:txBody>
                  <a:tcPr/>
                </a:tc>
              </a:tr>
              <a:tr h="294640">
                <a:tc>
                  <a:txBody>
                    <a:bodyPr/>
                    <a:lstStyle/>
                    <a:p>
                      <a:pPr algn="r" rtl="1"/>
                      <a:r>
                        <a:rPr lang="fa-IR" dirty="0" smtClean="0"/>
                        <a:t>بواسیر</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مقعد</a:t>
                      </a:r>
                      <a:r>
                        <a:rPr lang="fa-IR" sz="1800" baseline="0" dirty="0" smtClean="0"/>
                        <a:t> را مشاهده کنید</a:t>
                      </a:r>
                      <a:endParaRPr lang="en-US" sz="1800" dirty="0" smtClean="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0125154"/>
      </p:ext>
    </p:extLst>
  </p:cSld>
  <p:clrMapOvr>
    <a:masterClrMapping/>
  </p:clrMapOvr>
  <mc:AlternateContent xmlns:mc="http://schemas.openxmlformats.org/markup-compatibility/2006" xmlns:p14="http://schemas.microsoft.com/office/powerpoint/2010/main">
    <mc:Choice Requires="p14">
      <p:transition spd="slow" p14:dur="2000" advTm="31215"/>
    </mc:Choice>
    <mc:Fallback xmlns="">
      <p:transition spd="slow" advTm="3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b="1" dirty="0" smtClean="0">
                <a:cs typeface="B Yagut" panose="00000400000000000000" pitchFamily="2" charset="-78"/>
              </a:rPr>
              <a:t>اهداف آموزشی</a:t>
            </a:r>
            <a:endParaRPr lang="en-US" b="1" dirty="0">
              <a:cs typeface="B Yagut" panose="00000400000000000000" pitchFamily="2" charset="-78"/>
            </a:endParaRPr>
          </a:p>
        </p:txBody>
      </p:sp>
      <p:sp>
        <p:nvSpPr>
          <p:cNvPr id="8" name="Content Placeholder 7"/>
          <p:cNvSpPr>
            <a:spLocks noGrp="1"/>
          </p:cNvSpPr>
          <p:nvPr>
            <p:ph idx="1"/>
          </p:nvPr>
        </p:nvSpPr>
        <p:spPr/>
        <p:txBody>
          <a:bodyPr>
            <a:normAutofit/>
          </a:bodyPr>
          <a:lstStyle/>
          <a:p>
            <a:pPr marL="0" indent="0">
              <a:buNone/>
            </a:pPr>
            <a:r>
              <a:rPr lang="fa-IR" b="1" dirty="0" smtClean="0"/>
              <a:t>انتظار </a:t>
            </a:r>
            <a:r>
              <a:rPr lang="fa-IR" b="1" dirty="0"/>
              <a:t>می‌رود فراگیر پس از مطالعه این درس بتواند</a:t>
            </a:r>
            <a:r>
              <a:rPr lang="fa-IR" b="1" dirty="0" smtClean="0"/>
              <a:t>:</a:t>
            </a:r>
          </a:p>
          <a:p>
            <a:pPr marL="0" indent="0">
              <a:buNone/>
            </a:pPr>
            <a:endParaRPr lang="en-US" b="1" dirty="0"/>
          </a:p>
          <a:p>
            <a:pPr marL="0" indent="0">
              <a:buNone/>
            </a:pPr>
            <a:r>
              <a:rPr lang="fa-IR" sz="3000" dirty="0" smtClean="0"/>
              <a:t>1- </a:t>
            </a:r>
            <a:r>
              <a:rPr lang="fa-IR" sz="3000" dirty="0"/>
              <a:t>معاینه پستان ها و نواحی زیر </a:t>
            </a:r>
            <a:r>
              <a:rPr lang="fa-IR" sz="3000" dirty="0" smtClean="0"/>
              <a:t>بغل را توضح دهد.</a:t>
            </a:r>
            <a:endParaRPr lang="fa-IR" sz="3000" dirty="0"/>
          </a:p>
          <a:p>
            <a:pPr marL="0" indent="0">
              <a:buNone/>
            </a:pPr>
            <a:r>
              <a:rPr lang="fa-IR" sz="3000" dirty="0" smtClean="0"/>
              <a:t>2- </a:t>
            </a:r>
            <a:r>
              <a:rPr lang="fa-IR" sz="3000" dirty="0"/>
              <a:t>معاینه دستگاه قلبی </a:t>
            </a:r>
            <a:r>
              <a:rPr lang="fa-IR" sz="3000" dirty="0" smtClean="0"/>
              <a:t>عروقی</a:t>
            </a:r>
            <a:r>
              <a:rPr lang="fa-IR" sz="3000" dirty="0"/>
              <a:t> را توضح دهد.</a:t>
            </a:r>
          </a:p>
          <a:p>
            <a:pPr marL="0" indent="0">
              <a:buNone/>
            </a:pPr>
            <a:r>
              <a:rPr lang="fa-IR" sz="3000" dirty="0" smtClean="0"/>
              <a:t>3- </a:t>
            </a:r>
            <a:r>
              <a:rPr lang="fa-IR" sz="3000" dirty="0"/>
              <a:t>معاینه </a:t>
            </a:r>
            <a:r>
              <a:rPr lang="fa-IR" sz="3000" dirty="0" smtClean="0"/>
              <a:t>شکم</a:t>
            </a:r>
            <a:r>
              <a:rPr lang="fa-IR" sz="3000" dirty="0"/>
              <a:t> را توضح دهد.</a:t>
            </a:r>
          </a:p>
          <a:p>
            <a:pPr marL="0" indent="0">
              <a:buNone/>
            </a:pPr>
            <a:r>
              <a:rPr lang="fa-IR" sz="3000" dirty="0" smtClean="0"/>
              <a:t>4- </a:t>
            </a:r>
            <a:r>
              <a:rPr lang="fa-IR" sz="3000" dirty="0"/>
              <a:t>معاینه اندام های </a:t>
            </a:r>
            <a:r>
              <a:rPr lang="fa-IR" sz="3000" dirty="0" smtClean="0"/>
              <a:t>تناسلی</a:t>
            </a:r>
            <a:r>
              <a:rPr lang="fa-IR" sz="3000" dirty="0"/>
              <a:t> را توضح دهد.</a:t>
            </a:r>
          </a:p>
          <a:p>
            <a:pPr marL="0" indent="0">
              <a:buNone/>
            </a:pPr>
            <a:r>
              <a:rPr lang="fa-IR" sz="3000" dirty="0" smtClean="0"/>
              <a:t>5-معاینه </a:t>
            </a:r>
            <a:r>
              <a:rPr lang="fa-IR" sz="3000" dirty="0"/>
              <a:t>سیستم عروق </a:t>
            </a:r>
            <a:r>
              <a:rPr lang="fa-IR" sz="3000" dirty="0" smtClean="0"/>
              <a:t>محیطی</a:t>
            </a:r>
            <a:r>
              <a:rPr lang="fa-IR" sz="3000" dirty="0"/>
              <a:t> را توضح دهد.</a:t>
            </a:r>
          </a:p>
          <a:p>
            <a:pPr marL="0" indent="0">
              <a:buNone/>
            </a:pPr>
            <a:r>
              <a:rPr lang="fa-IR" sz="3000" b="1" dirty="0" smtClean="0"/>
              <a:t>6- </a:t>
            </a:r>
            <a:r>
              <a:rPr lang="fa-IR" sz="3000" dirty="0"/>
              <a:t>معاینه</a:t>
            </a:r>
            <a:r>
              <a:rPr lang="fa-IR" sz="3000" b="1" dirty="0"/>
              <a:t> </a:t>
            </a:r>
            <a:r>
              <a:rPr lang="fa-IR" sz="3000" dirty="0"/>
              <a:t>سیستم </a:t>
            </a:r>
            <a:r>
              <a:rPr lang="fa-IR" sz="3000" dirty="0" smtClean="0"/>
              <a:t>عضلانی-اسکلتی</a:t>
            </a:r>
            <a:r>
              <a:rPr lang="fa-IR" sz="3000" dirty="0"/>
              <a:t> را توضح دهد</a:t>
            </a:r>
            <a:r>
              <a:rPr lang="fa-IR" sz="3000" dirty="0" smtClean="0"/>
              <a: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1943092"/>
      </p:ext>
    </p:extLst>
  </p:cSld>
  <p:clrMapOvr>
    <a:masterClrMapping/>
  </p:clrMapOvr>
  <mc:AlternateContent xmlns:mc="http://schemas.openxmlformats.org/markup-compatibility/2006">
    <mc:Choice xmlns:p14="http://schemas.microsoft.com/office/powerpoint/2010/main" Requires="p14">
      <p:transition spd="slow" p14:dur="2000" advTm="19260"/>
    </mc:Choice>
    <mc:Fallback>
      <p:transition spd="slow" advTm="19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3"/>
            <a:ext cx="8229600" cy="1114567"/>
          </a:xfrm>
        </p:spPr>
        <p:txBody>
          <a:bodyPr/>
          <a:lstStyle/>
          <a:p>
            <a:pPr rtl="1"/>
            <a:r>
              <a:rPr lang="fa-IR" dirty="0" smtClean="0"/>
              <a:t>سیستم عروق محیطی</a:t>
            </a:r>
            <a:endParaRPr lang="en-US" b="1" dirty="0">
              <a:cs typeface="B Yagut" panose="00000400000000000000" pitchFamily="2" charset="-78"/>
            </a:endParaRPr>
          </a:p>
        </p:txBody>
      </p:sp>
      <p:sp>
        <p:nvSpPr>
          <p:cNvPr id="3" name="Content Placeholder 2"/>
          <p:cNvSpPr>
            <a:spLocks noGrp="1"/>
          </p:cNvSpPr>
          <p:nvPr>
            <p:ph sz="half" idx="1"/>
          </p:nvPr>
        </p:nvSpPr>
        <p:spPr>
          <a:xfrm>
            <a:off x="304800" y="1295400"/>
            <a:ext cx="8686800" cy="4830763"/>
          </a:xfrm>
        </p:spPr>
        <p:txBody>
          <a:bodyPr>
            <a:normAutofit/>
          </a:bodyPr>
          <a:lstStyle/>
          <a:p>
            <a:pPr marL="0" indent="0">
              <a:buNone/>
            </a:pPr>
            <a:r>
              <a:rPr lang="fa-IR" sz="2400" dirty="0" smtClean="0"/>
              <a:t> مشاهده و لمس کنید. به این موارد توجه کنید</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2929986969"/>
              </p:ext>
            </p:extLst>
          </p:nvPr>
        </p:nvGraphicFramePr>
        <p:xfrm>
          <a:off x="304800" y="1752600"/>
          <a:ext cx="8686800" cy="4937760"/>
        </p:xfrm>
        <a:graphic>
          <a:graphicData uri="http://schemas.openxmlformats.org/drawingml/2006/table">
            <a:tbl>
              <a:tblPr firstRow="1" bandRow="1">
                <a:tableStyleId>{5C22544A-7EE6-4342-B048-85BDC9FD1C3A}</a:tableStyleId>
              </a:tblPr>
              <a:tblGrid>
                <a:gridCol w="4800600"/>
                <a:gridCol w="3886200"/>
              </a:tblGrid>
              <a:tr h="0">
                <a:tc>
                  <a:txBody>
                    <a:bodyPr/>
                    <a:lstStyle/>
                    <a:p>
                      <a:pPr algn="r" rtl="1"/>
                      <a:r>
                        <a:rPr lang="fa-IR" dirty="0" smtClean="0"/>
                        <a:t>یافته های احتمالی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دست</a:t>
                      </a:r>
                      <a:r>
                        <a:rPr lang="fa-IR" sz="1800" baseline="0" dirty="0" smtClean="0"/>
                        <a:t> ها و پاها</a:t>
                      </a:r>
                      <a:endParaRPr lang="en-US" sz="1800" dirty="0" smtClean="0"/>
                    </a:p>
                  </a:txBody>
                  <a:tcPr/>
                </a:tc>
              </a:tr>
              <a:tr h="294640">
                <a:tc>
                  <a:txBody>
                    <a:bodyPr/>
                    <a:lstStyle/>
                    <a:p>
                      <a:pPr algn="r" rtl="1"/>
                      <a:endParaRPr lang="fa-IR" dirty="0" smtClean="0"/>
                    </a:p>
                    <a:p>
                      <a:pPr algn="r" rtl="1"/>
                      <a:r>
                        <a:rPr lang="fa-IR" dirty="0" smtClean="0"/>
                        <a:t>ادم لنفاوی-انسداد وریدی</a:t>
                      </a:r>
                    </a:p>
                    <a:p>
                      <a:pPr algn="r" rtl="1"/>
                      <a:r>
                        <a:rPr lang="fa-IR" dirty="0" smtClean="0"/>
                        <a:t>انسداد</a:t>
                      </a:r>
                      <a:r>
                        <a:rPr lang="fa-IR" baseline="0" dirty="0" smtClean="0"/>
                        <a:t> وریدی</a:t>
                      </a:r>
                    </a:p>
                    <a:p>
                      <a:pPr algn="r" rtl="1"/>
                      <a:r>
                        <a:rPr lang="fa-IR" baseline="0" dirty="0" smtClean="0"/>
                        <a:t>بیماری رینو</a:t>
                      </a:r>
                    </a:p>
                    <a:p>
                      <a:pPr algn="r" rtl="1"/>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دست ها: مشاهده کنید:</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 اندازه و تقارن و هرگونه تورم</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الگوی</a:t>
                      </a:r>
                      <a:r>
                        <a:rPr lang="fa-IR" sz="1800" baseline="0" dirty="0" smtClean="0"/>
                        <a:t> وریدی</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baseline="0" dirty="0" smtClean="0"/>
                        <a:t>رنگ و ساختار پوست و ناخن</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نبض ها را لمس کنید</a:t>
                      </a:r>
                      <a:endParaRPr lang="en-US" sz="1800" dirty="0" smtClean="0"/>
                    </a:p>
                  </a:txBody>
                  <a:tcPr/>
                </a:tc>
              </a:tr>
              <a:tr h="294640">
                <a:tc>
                  <a:txBody>
                    <a:bodyPr/>
                    <a:lstStyle/>
                    <a:p>
                      <a:pPr algn="r" rtl="1"/>
                      <a:endParaRPr lang="fa-IR" dirty="0" smtClean="0"/>
                    </a:p>
                    <a:p>
                      <a:pPr algn="r" rtl="1"/>
                      <a:r>
                        <a:rPr lang="fa-IR" dirty="0" smtClean="0"/>
                        <a:t>نارسایی وریدی-ادم لنفاوی</a:t>
                      </a:r>
                    </a:p>
                    <a:p>
                      <a:pPr algn="r" rtl="1"/>
                      <a:r>
                        <a:rPr lang="fa-IR" dirty="0" smtClean="0"/>
                        <a:t>وریدهای واریسی</a:t>
                      </a:r>
                    </a:p>
                    <a:p>
                      <a:pPr algn="r" rtl="1"/>
                      <a:r>
                        <a:rPr lang="fa-IR" dirty="0" smtClean="0"/>
                        <a:t>رنگ پریدگی –قرمزی-کبودی</a:t>
                      </a:r>
                    </a:p>
                    <a:p>
                      <a:pPr algn="r" rtl="1"/>
                      <a:r>
                        <a:rPr lang="fa-IR" dirty="0" smtClean="0"/>
                        <a:t>در نارسایی شریانی کم پشت می شوند</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پاها: مشاهده</a:t>
                      </a:r>
                      <a:r>
                        <a:rPr lang="fa-IR" sz="1800" baseline="0" dirty="0" smtClean="0"/>
                        <a:t> کنید:</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اندازه و تقارن و هرگونه تورم</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الگوی</a:t>
                      </a:r>
                      <a:r>
                        <a:rPr lang="fa-IR" sz="1800" baseline="0" dirty="0" smtClean="0"/>
                        <a:t> وریدی</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baseline="0" dirty="0" smtClean="0"/>
                        <a:t>رنگ و ساختار پوست و ناخن</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انتشار موها</a:t>
                      </a:r>
                    </a:p>
                  </a:txBody>
                  <a:tcPr/>
                </a:tc>
              </a:tr>
              <a:tr h="294640">
                <a:tc>
                  <a:txBody>
                    <a:bodyPr/>
                    <a:lstStyle/>
                    <a:p>
                      <a:pPr algn="r" rtl="1"/>
                      <a:r>
                        <a:rPr lang="fa-IR" dirty="0" smtClean="0"/>
                        <a:t>علل سیستمیک یا محیطی ادم</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ادم گوده گذار</a:t>
                      </a:r>
                      <a:r>
                        <a:rPr lang="fa-IR" sz="1800" baseline="0" dirty="0" smtClean="0"/>
                        <a:t> را در پاها آزمایش کنید</a:t>
                      </a:r>
                      <a:endParaRPr lang="en-US" sz="1800" dirty="0" smtClean="0"/>
                    </a:p>
                  </a:txBody>
                  <a:tcPr/>
                </a:tc>
              </a:tr>
              <a:tr h="294640">
                <a:tc>
                  <a:txBody>
                    <a:bodyPr/>
                    <a:lstStyle/>
                    <a:p>
                      <a:pPr algn="r" rtl="1"/>
                      <a:r>
                        <a:rPr lang="fa-IR" dirty="0" smtClean="0"/>
                        <a:t>فقدان نبض ها در پاها در انسداد حاد شریانی و آرتریو اسکلروز</a:t>
                      </a:r>
                      <a:r>
                        <a:rPr lang="fa-IR" baseline="0" dirty="0" smtClean="0"/>
                        <a:t> انسدادی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نبض ها را لمس کنید</a:t>
                      </a:r>
                      <a:endParaRPr lang="en-US" sz="1800" dirty="0" smtClean="0"/>
                    </a:p>
                  </a:txBody>
                  <a:tcPr/>
                </a:tc>
              </a:tr>
              <a:tr h="294640">
                <a:tc>
                  <a:txBody>
                    <a:bodyPr/>
                    <a:lstStyle/>
                    <a:p>
                      <a:pPr algn="r" rtl="1"/>
                      <a:r>
                        <a:rPr lang="fa-IR" dirty="0" smtClean="0"/>
                        <a:t>رگهای واریسی</a:t>
                      </a:r>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t>از بیمار بخواهید بایستد و به الگوی وریدی نگاه کنید</a:t>
                      </a:r>
                      <a:endParaRPr lang="en-US" sz="1800" dirty="0" smtClean="0"/>
                    </a:p>
                  </a:txBody>
                  <a:tcPr/>
                </a:tc>
              </a:tr>
            </a:tbl>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03411209"/>
      </p:ext>
    </p:extLst>
  </p:cSld>
  <p:clrMapOvr>
    <a:masterClrMapping/>
  </p:clrMapOvr>
  <mc:AlternateContent xmlns:mc="http://schemas.openxmlformats.org/markup-compatibility/2006" xmlns:p14="http://schemas.microsoft.com/office/powerpoint/2010/main">
    <mc:Choice Requires="p14">
      <p:transition spd="slow" p14:dur="2000" advTm="101326"/>
    </mc:Choice>
    <mc:Fallback xmlns="">
      <p:transition spd="slow" advTm="10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3"/>
            <a:ext cx="8229600" cy="1114567"/>
          </a:xfrm>
        </p:spPr>
        <p:txBody>
          <a:bodyPr/>
          <a:lstStyle/>
          <a:p>
            <a:pPr rtl="1"/>
            <a:r>
              <a:rPr lang="fa-IR" dirty="0" smtClean="0"/>
              <a:t>سیستم عروق محیطی</a:t>
            </a:r>
            <a:endParaRPr lang="en-US" b="1" dirty="0">
              <a:cs typeface="B Yagut" panose="00000400000000000000" pitchFamily="2" charset="-78"/>
            </a:endParaRPr>
          </a:p>
        </p:txBody>
      </p:sp>
      <p:pic>
        <p:nvPicPr>
          <p:cNvPr id="5" name="Content Placeholder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2971799" y="1366628"/>
            <a:ext cx="2811379" cy="4179869"/>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1338554"/>
            <a:ext cx="2667000" cy="421105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9408" y="1355497"/>
            <a:ext cx="3124200" cy="4191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4069998"/>
      </p:ext>
    </p:extLst>
  </p:cSld>
  <p:clrMapOvr>
    <a:masterClrMapping/>
  </p:clrMapOvr>
  <mc:AlternateContent xmlns:mc="http://schemas.openxmlformats.org/markup-compatibility/2006" xmlns:p14="http://schemas.microsoft.com/office/powerpoint/2010/main">
    <mc:Choice Requires="p14">
      <p:transition spd="slow" p14:dur="2000" advTm="58188"/>
    </mc:Choice>
    <mc:Fallback xmlns="">
      <p:transition spd="slow" advTm="58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3"/>
            <a:ext cx="8229600" cy="1114567"/>
          </a:xfrm>
        </p:spPr>
        <p:txBody>
          <a:bodyPr/>
          <a:lstStyle/>
          <a:p>
            <a:pPr rtl="1"/>
            <a:endParaRPr lang="en-US" b="1" dirty="0">
              <a:cs typeface="B Yagut" panose="00000400000000000000" pitchFamily="2" charset="-78"/>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600" y="304800"/>
            <a:ext cx="2895600" cy="621996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7720942"/>
      </p:ext>
    </p:extLst>
  </p:cSld>
  <p:clrMapOvr>
    <a:masterClrMapping/>
  </p:clrMapOvr>
  <mc:AlternateContent xmlns:mc="http://schemas.openxmlformats.org/markup-compatibility/2006" xmlns:p14="http://schemas.microsoft.com/office/powerpoint/2010/main">
    <mc:Choice Requires="p14">
      <p:transition spd="slow" p14:dur="2000" advTm="8218"/>
    </mc:Choice>
    <mc:Fallback xmlns="">
      <p:transition spd="slow" advTm="8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3"/>
            <a:ext cx="8229600" cy="1114567"/>
          </a:xfrm>
        </p:spPr>
        <p:txBody>
          <a:bodyPr>
            <a:normAutofit/>
          </a:bodyPr>
          <a:lstStyle/>
          <a:p>
            <a:pPr rtl="1"/>
            <a:r>
              <a:rPr lang="fa-IR" sz="4000" dirty="0" smtClean="0"/>
              <a:t>سیستم عضلانی -اسکلتی</a:t>
            </a:r>
            <a:endParaRPr lang="en-US" sz="4000" b="1" dirty="0"/>
          </a:p>
        </p:txBody>
      </p:sp>
      <p:sp>
        <p:nvSpPr>
          <p:cNvPr id="3" name="Content Placeholder 2"/>
          <p:cNvSpPr>
            <a:spLocks noGrp="1"/>
          </p:cNvSpPr>
          <p:nvPr>
            <p:ph sz="half" idx="1"/>
          </p:nvPr>
        </p:nvSpPr>
        <p:spPr>
          <a:xfrm>
            <a:off x="228600" y="1676400"/>
            <a:ext cx="8686800" cy="4191000"/>
          </a:xfrm>
        </p:spPr>
        <p:txBody>
          <a:bodyPr>
            <a:normAutofit fontScale="92500" lnSpcReduction="10000"/>
          </a:bodyPr>
          <a:lstStyle/>
          <a:p>
            <a:pPr marL="0" indent="0">
              <a:buNone/>
            </a:pPr>
            <a:r>
              <a:rPr lang="fa-IR" sz="2600" b="1" dirty="0" smtClean="0">
                <a:solidFill>
                  <a:srgbClr val="FF0000"/>
                </a:solidFill>
              </a:rPr>
              <a:t>رویکرد کلی</a:t>
            </a:r>
          </a:p>
          <a:p>
            <a:pPr marL="0" lvl="0" indent="0" algn="justLow">
              <a:buNone/>
            </a:pPr>
            <a:r>
              <a:rPr lang="fa-IR" altLang="en-US" dirty="0">
                <a:solidFill>
                  <a:prstClr val="black"/>
                </a:solidFill>
              </a:rPr>
              <a:t>بررسی عملکرد سیستم عضلانی اسکلتی روی دامنه حرکتی (</a:t>
            </a:r>
            <a:r>
              <a:rPr lang="en-US" altLang="en-US" dirty="0">
                <a:solidFill>
                  <a:srgbClr val="FF0000"/>
                </a:solidFill>
              </a:rPr>
              <a:t>ROM</a:t>
            </a:r>
            <a:r>
              <a:rPr lang="fa-IR" altLang="en-US" dirty="0">
                <a:solidFill>
                  <a:prstClr val="black"/>
                </a:solidFill>
              </a:rPr>
              <a:t>) مفاصل، قدرت (</a:t>
            </a:r>
            <a:r>
              <a:rPr lang="en-US" altLang="en-US" dirty="0">
                <a:solidFill>
                  <a:srgbClr val="FF0000"/>
                </a:solidFill>
              </a:rPr>
              <a:t>Strength</a:t>
            </a:r>
            <a:r>
              <a:rPr lang="fa-IR" altLang="en-US" dirty="0">
                <a:solidFill>
                  <a:prstClr val="black"/>
                </a:solidFill>
              </a:rPr>
              <a:t>)، تون(</a:t>
            </a:r>
            <a:r>
              <a:rPr lang="en-US" altLang="en-US" dirty="0">
                <a:solidFill>
                  <a:srgbClr val="FF0000"/>
                </a:solidFill>
              </a:rPr>
              <a:t>Tone</a:t>
            </a:r>
            <a:r>
              <a:rPr lang="fa-IR" altLang="en-US" dirty="0">
                <a:solidFill>
                  <a:prstClr val="black"/>
                </a:solidFill>
              </a:rPr>
              <a:t>) عضلانی وضعیت مفاصل و عضلات متمرکز است</a:t>
            </a:r>
            <a:r>
              <a:rPr lang="fa-IR" altLang="en-US" dirty="0" smtClean="0">
                <a:solidFill>
                  <a:prstClr val="black"/>
                </a:solidFill>
              </a:rPr>
              <a:t>.</a:t>
            </a:r>
          </a:p>
          <a:p>
            <a:pPr marL="0" lvl="0" indent="0" algn="justLow">
              <a:buNone/>
            </a:pPr>
            <a:r>
              <a:rPr lang="fa-IR" altLang="en-US" dirty="0">
                <a:solidFill>
                  <a:prstClr val="black"/>
                </a:solidFill>
              </a:rPr>
              <a:t>در هنگام راه رفتن، غلطیدن در تخت یا هر نوع فعالیت دیگر انجام میشود</a:t>
            </a:r>
            <a:r>
              <a:rPr lang="fa-IR" altLang="en-US" dirty="0" smtClean="0">
                <a:solidFill>
                  <a:prstClr val="black"/>
                </a:solidFill>
              </a:rPr>
              <a:t>.</a:t>
            </a:r>
          </a:p>
          <a:p>
            <a:pPr marL="0" lvl="0" indent="0">
              <a:buNone/>
            </a:pPr>
            <a:r>
              <a:rPr lang="fa-IR" altLang="en-US" dirty="0">
                <a:solidFill>
                  <a:prstClr val="black"/>
                </a:solidFill>
              </a:rPr>
              <a:t>از بیمار در مورد هرگونه تغییر در عملکرد </a:t>
            </a:r>
            <a:r>
              <a:rPr lang="fa-IR" altLang="en-US" dirty="0" smtClean="0">
                <a:solidFill>
                  <a:prstClr val="black"/>
                </a:solidFill>
              </a:rPr>
              <a:t>استخوان، </a:t>
            </a:r>
            <a:r>
              <a:rPr lang="fa-IR" altLang="en-US" dirty="0">
                <a:solidFill>
                  <a:prstClr val="black"/>
                </a:solidFill>
              </a:rPr>
              <a:t>عضله یا مفاصل سوال کنید.</a:t>
            </a:r>
          </a:p>
          <a:p>
            <a:pPr marL="0" lvl="0" indent="0">
              <a:buNone/>
            </a:pPr>
            <a:r>
              <a:rPr lang="fa-IR" altLang="en-US" dirty="0">
                <a:solidFill>
                  <a:prstClr val="black"/>
                </a:solidFill>
              </a:rPr>
              <a:t>ماهیت درد را در بیمار بررسی کنید</a:t>
            </a:r>
            <a:r>
              <a:rPr lang="fa-IR" altLang="en-US" dirty="0" smtClean="0">
                <a:solidFill>
                  <a:prstClr val="black"/>
                </a:solidFill>
              </a:rPr>
              <a:t>. الگوی </a:t>
            </a:r>
            <a:r>
              <a:rPr lang="fa-IR" altLang="en-US" dirty="0">
                <a:solidFill>
                  <a:prstClr val="black"/>
                </a:solidFill>
              </a:rPr>
              <a:t>فعالیت طبیعی شامل ورزشهایی که </a:t>
            </a:r>
            <a:r>
              <a:rPr lang="fa-IR" altLang="en-US" dirty="0" smtClean="0">
                <a:solidFill>
                  <a:prstClr val="black"/>
                </a:solidFill>
              </a:rPr>
              <a:t>بطور </a:t>
            </a:r>
            <a:r>
              <a:rPr lang="fa-IR" altLang="en-US" dirty="0">
                <a:solidFill>
                  <a:prstClr val="black"/>
                </a:solidFill>
              </a:rPr>
              <a:t>روزمره انجام می دهد را بررسی کنید.</a:t>
            </a:r>
          </a:p>
          <a:p>
            <a:pPr marL="0" lvl="0" indent="0">
              <a:buNone/>
            </a:pPr>
            <a:r>
              <a:rPr lang="fa-IR" altLang="en-US" dirty="0" smtClean="0">
                <a:solidFill>
                  <a:prstClr val="black"/>
                </a:solidFill>
              </a:rPr>
              <a:t>کاهش </a:t>
            </a:r>
            <a:r>
              <a:rPr lang="fa-IR" altLang="en-US" dirty="0">
                <a:solidFill>
                  <a:prstClr val="black"/>
                </a:solidFill>
              </a:rPr>
              <a:t>قد را در زنان بررسی کنید.</a:t>
            </a:r>
            <a:endParaRPr lang="en-US" altLang="en-US" dirty="0">
              <a:solidFill>
                <a:prstClr val="black"/>
              </a:solidFill>
            </a:endParaRPr>
          </a:p>
          <a:p>
            <a:pPr marL="0" lvl="0" indent="0" algn="justLow">
              <a:buNone/>
            </a:pPr>
            <a:endParaRPr lang="fa-IR" sz="2600" b="1" dirty="0" smtClean="0">
              <a:solidFill>
                <a:srgbClr val="FF0000"/>
              </a:solidFill>
            </a:endParaRPr>
          </a:p>
          <a:p>
            <a:pPr marL="0" indent="0">
              <a:buNone/>
            </a:pPr>
            <a:endParaRPr lang="fa-IR" sz="2400" dirty="0"/>
          </a:p>
          <a:p>
            <a:pPr marL="0" indent="0">
              <a:buNone/>
            </a:pP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2133993"/>
      </p:ext>
    </p:extLst>
  </p:cSld>
  <p:clrMapOvr>
    <a:masterClrMapping/>
  </p:clrMapOvr>
  <mc:AlternateContent xmlns:mc="http://schemas.openxmlformats.org/markup-compatibility/2006" xmlns:p14="http://schemas.microsoft.com/office/powerpoint/2010/main">
    <mc:Choice Requires="p14">
      <p:transition spd="slow" p14:dur="2000" advTm="58314"/>
    </mc:Choice>
    <mc:Fallback xmlns="">
      <p:transition spd="slow" advTm="5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3"/>
            <a:ext cx="8229600" cy="1114567"/>
          </a:xfrm>
        </p:spPr>
        <p:txBody>
          <a:bodyPr>
            <a:normAutofit/>
          </a:bodyPr>
          <a:lstStyle/>
          <a:p>
            <a:pPr rtl="1"/>
            <a:r>
              <a:rPr lang="fa-IR" sz="4000" dirty="0" smtClean="0"/>
              <a:t>سیستم عضلانی - اسکلتی</a:t>
            </a:r>
            <a:endParaRPr lang="en-US" sz="4000" b="1" dirty="0"/>
          </a:p>
        </p:txBody>
      </p:sp>
      <p:sp>
        <p:nvSpPr>
          <p:cNvPr id="3" name="Content Placeholder 2"/>
          <p:cNvSpPr>
            <a:spLocks noGrp="1"/>
          </p:cNvSpPr>
          <p:nvPr>
            <p:ph sz="half" idx="1"/>
          </p:nvPr>
        </p:nvSpPr>
        <p:spPr>
          <a:xfrm>
            <a:off x="228600" y="1371600"/>
            <a:ext cx="8686800" cy="4800600"/>
          </a:xfrm>
        </p:spPr>
        <p:txBody>
          <a:bodyPr>
            <a:noAutofit/>
          </a:bodyPr>
          <a:lstStyle/>
          <a:p>
            <a:pPr marL="0" lvl="0" indent="0">
              <a:buNone/>
            </a:pPr>
            <a:r>
              <a:rPr lang="fa-IR" sz="2400" dirty="0">
                <a:solidFill>
                  <a:prstClr val="black"/>
                </a:solidFill>
              </a:rPr>
              <a:t>در ضمن معاینه بخشهای مختلف بدن به مفاصل و بافت های اطراف آنها نگاه کنید. مفاصلی که دچار تغییراتی در ساختمان و عملکرد شده اند را مشخص کنید، مفاصل گرفتار را از نظر موارد زیر به دقت ارزیابی کنید:</a:t>
            </a:r>
          </a:p>
          <a:p>
            <a:pPr lvl="0">
              <a:buFont typeface="Wingdings" panose="05000000000000000000" pitchFamily="2" charset="2"/>
              <a:buChar char="ü"/>
            </a:pPr>
            <a:r>
              <a:rPr lang="fa-IR" sz="2400" dirty="0" smtClean="0">
                <a:solidFill>
                  <a:srgbClr val="0070C0"/>
                </a:solidFill>
              </a:rPr>
              <a:t>همراستا </a:t>
            </a:r>
            <a:r>
              <a:rPr lang="fa-IR" sz="2400" dirty="0">
                <a:solidFill>
                  <a:srgbClr val="0070C0"/>
                </a:solidFill>
              </a:rPr>
              <a:t>نبودن استخوان ها</a:t>
            </a:r>
          </a:p>
          <a:p>
            <a:pPr lvl="0">
              <a:buFont typeface="Wingdings" panose="05000000000000000000" pitchFamily="2" charset="2"/>
              <a:buChar char="ü"/>
            </a:pPr>
            <a:r>
              <a:rPr lang="fa-IR" sz="2400" dirty="0">
                <a:solidFill>
                  <a:srgbClr val="0070C0"/>
                </a:solidFill>
              </a:rPr>
              <a:t>گرفتاری متقارن در یک یا دو طرف بدن، در یک یا چند مفصل</a:t>
            </a:r>
          </a:p>
          <a:p>
            <a:pPr lvl="0">
              <a:buFont typeface="Wingdings" panose="05000000000000000000" pitchFamily="2" charset="2"/>
              <a:buChar char="ü"/>
            </a:pPr>
            <a:r>
              <a:rPr lang="fa-IR" sz="2400" dirty="0">
                <a:solidFill>
                  <a:srgbClr val="0070C0"/>
                </a:solidFill>
              </a:rPr>
              <a:t>تغییراتی در بافت های نرم اطراف، تغییرات پوستی، ندولهای زیر جلدی، آتروفی عضلانی </a:t>
            </a:r>
          </a:p>
          <a:p>
            <a:pPr lvl="0">
              <a:buFont typeface="Wingdings" panose="05000000000000000000" pitchFamily="2" charset="2"/>
              <a:buChar char="ü"/>
            </a:pPr>
            <a:r>
              <a:rPr lang="fa-IR" sz="2400" dirty="0">
                <a:solidFill>
                  <a:srgbClr val="0070C0"/>
                </a:solidFill>
              </a:rPr>
              <a:t>محدودیت در دامنه حرکت، شل بودن لیگامان ها</a:t>
            </a:r>
          </a:p>
          <a:p>
            <a:pPr lvl="0">
              <a:buFont typeface="Wingdings" panose="05000000000000000000" pitchFamily="2" charset="2"/>
              <a:buChar char="ü"/>
            </a:pPr>
            <a:r>
              <a:rPr lang="fa-IR" sz="2400" dirty="0">
                <a:solidFill>
                  <a:srgbClr val="0070C0"/>
                </a:solidFill>
              </a:rPr>
              <a:t>تغییراتی در قدرت عضلانی</a:t>
            </a:r>
          </a:p>
          <a:p>
            <a:pPr marL="0" lvl="0" indent="0">
              <a:buNone/>
            </a:pPr>
            <a:r>
              <a:rPr lang="fa-IR" sz="2400" dirty="0" smtClean="0">
                <a:solidFill>
                  <a:prstClr val="black"/>
                </a:solidFill>
              </a:rPr>
              <a:t>- به </a:t>
            </a:r>
            <a:r>
              <a:rPr lang="fa-IR" sz="2400" dirty="0">
                <a:solidFill>
                  <a:prstClr val="black"/>
                </a:solidFill>
              </a:rPr>
              <a:t>علائم التهاب وآرتریت توجه کنید: تورم، گرمی، تندرنس، قرمزی</a:t>
            </a:r>
          </a:p>
          <a:p>
            <a:pPr marL="0" lvl="0" indent="0">
              <a:buNone/>
            </a:pPr>
            <a:r>
              <a:rPr lang="fa-IR" sz="2400" dirty="0" smtClean="0">
                <a:solidFill>
                  <a:prstClr val="black"/>
                </a:solidFill>
              </a:rPr>
              <a:t>- امتداد </a:t>
            </a:r>
            <a:r>
              <a:rPr lang="fa-IR" sz="2400" dirty="0">
                <a:solidFill>
                  <a:prstClr val="black"/>
                </a:solidFill>
              </a:rPr>
              <a:t>مهره ها و محدوده حرکات آن ها را معاینه کنید، طرز قرارگیری و امتداد اندام تحتانی و پاها را معاینه کنید</a:t>
            </a:r>
            <a:r>
              <a:rPr lang="fa-IR" sz="2400" dirty="0" smtClean="0">
                <a:solidFill>
                  <a:prstClr val="black"/>
                </a:solidFill>
              </a:rPr>
              <a:t>.</a:t>
            </a:r>
            <a:endParaRPr lang="fa-IR" sz="2400" dirty="0">
              <a:solidFill>
                <a:prstClr val="black"/>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5135929"/>
      </p:ext>
    </p:extLst>
  </p:cSld>
  <p:clrMapOvr>
    <a:masterClrMapping/>
  </p:clrMapOvr>
  <mc:AlternateContent xmlns:mc="http://schemas.openxmlformats.org/markup-compatibility/2006" xmlns:p14="http://schemas.microsoft.com/office/powerpoint/2010/main">
    <mc:Choice Requires="p14">
      <p:transition spd="slow" p14:dur="2000" advTm="102163"/>
    </mc:Choice>
    <mc:Fallback xmlns="">
      <p:transition spd="slow" advTm="10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3"/>
            <a:ext cx="8229600" cy="1114567"/>
          </a:xfrm>
        </p:spPr>
        <p:txBody>
          <a:bodyPr/>
          <a:lstStyle/>
          <a:p>
            <a:pPr rtl="1"/>
            <a:r>
              <a:rPr lang="fa-IR" dirty="0" smtClean="0"/>
              <a:t>سیستم عضلانی - اسکلتی</a:t>
            </a:r>
            <a:endParaRPr lang="en-US" b="1" dirty="0">
              <a:cs typeface="B Yagut" panose="00000400000000000000" pitchFamily="2" charset="-78"/>
            </a:endParaRPr>
          </a:p>
        </p:txBody>
      </p:sp>
      <p:sp>
        <p:nvSpPr>
          <p:cNvPr id="3" name="Content Placeholder 2"/>
          <p:cNvSpPr>
            <a:spLocks noGrp="1"/>
          </p:cNvSpPr>
          <p:nvPr>
            <p:ph sz="half" idx="1"/>
          </p:nvPr>
        </p:nvSpPr>
        <p:spPr>
          <a:xfrm>
            <a:off x="304800" y="1295400"/>
            <a:ext cx="8686800" cy="4830763"/>
          </a:xfrm>
        </p:spPr>
        <p:txBody>
          <a:bodyPr>
            <a:normAutofit/>
          </a:bodyPr>
          <a:lstStyle/>
          <a:p>
            <a:pPr>
              <a:defRPr/>
            </a:pPr>
            <a:r>
              <a:rPr lang="fa-IR" sz="2400" dirty="0">
                <a:cs typeface="B Homa" pitchFamily="2" charset="-78"/>
              </a:rPr>
              <a:t>برخی از وضعیت های غیر طبیعی قرارگیری بدن شامل :</a:t>
            </a:r>
          </a:p>
          <a:p>
            <a:pPr marL="2244725" indent="-277813">
              <a:defRPr/>
            </a:pPr>
            <a:r>
              <a:rPr lang="fa-IR" sz="2400" dirty="0">
                <a:cs typeface="B Homa" pitchFamily="2" charset="-78"/>
              </a:rPr>
              <a:t> </a:t>
            </a:r>
            <a:r>
              <a:rPr lang="en-US" sz="2400" b="1" dirty="0">
                <a:solidFill>
                  <a:srgbClr val="FF0000"/>
                </a:solidFill>
                <a:cs typeface="B Homa" pitchFamily="2" charset="-78"/>
              </a:rPr>
              <a:t>Lordosis</a:t>
            </a:r>
          </a:p>
          <a:p>
            <a:pPr marL="2244725" indent="-277813">
              <a:defRPr/>
            </a:pPr>
            <a:r>
              <a:rPr lang="en-US" sz="2400" b="1" dirty="0">
                <a:solidFill>
                  <a:srgbClr val="FF0000"/>
                </a:solidFill>
                <a:cs typeface="B Homa" pitchFamily="2" charset="-78"/>
              </a:rPr>
              <a:t>Scoliosis</a:t>
            </a:r>
          </a:p>
          <a:p>
            <a:pPr marL="2244725" indent="-277813">
              <a:defRPr/>
            </a:pPr>
            <a:r>
              <a:rPr lang="en-US" sz="2400" b="1" dirty="0">
                <a:solidFill>
                  <a:srgbClr val="FF0000"/>
                </a:solidFill>
                <a:cs typeface="B Homa" pitchFamily="2" charset="-78"/>
              </a:rPr>
              <a:t>Kyphosis</a:t>
            </a:r>
          </a:p>
          <a:p>
            <a:pPr>
              <a:defRPr/>
            </a:pPr>
            <a:r>
              <a:rPr lang="en-US" sz="2400" b="1" dirty="0"/>
              <a:t> </a:t>
            </a:r>
            <a:r>
              <a:rPr lang="fa-IR" sz="2400" b="1" dirty="0">
                <a:cs typeface="B Homa" pitchFamily="2" charset="-78"/>
              </a:rPr>
              <a:t>در مشاهده پرستار باید به انتهاها</a:t>
            </a:r>
          </a:p>
          <a:p>
            <a:pPr>
              <a:buNone/>
              <a:defRPr/>
            </a:pPr>
            <a:r>
              <a:rPr lang="fa-IR" sz="2400" b="1" dirty="0">
                <a:cs typeface="B Homa" pitchFamily="2" charset="-78"/>
              </a:rPr>
              <a:t> از نظر دفورمیتی، بزرگی استخوان ، تقارن </a:t>
            </a:r>
          </a:p>
          <a:p>
            <a:pPr>
              <a:buNone/>
              <a:defRPr/>
            </a:pPr>
            <a:r>
              <a:rPr lang="fa-IR" sz="2400" b="1" dirty="0">
                <a:cs typeface="B Homa" pitchFamily="2" charset="-78"/>
              </a:rPr>
              <a:t>و یک شکل بودن اندامها توجه نماید.</a:t>
            </a:r>
            <a:endParaRPr lang="en-US" sz="2400" b="1" dirty="0">
              <a:cs typeface="B Homa" pitchFamily="2" charset="-78"/>
            </a:endParaRPr>
          </a:p>
          <a:p>
            <a:pPr marL="0" indent="0">
              <a:buNone/>
            </a:pPr>
            <a:endParaRPr lang="en-US" sz="2400" dirty="0"/>
          </a:p>
        </p:txBody>
      </p:sp>
      <p:pic>
        <p:nvPicPr>
          <p:cNvPr id="4" name="Picture 4" descr="http://www.strengthupgrade.com/wp-content/uploads/2015/08/lordosis-m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 y="338374"/>
            <a:ext cx="8572500" cy="61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657600" y="1981200"/>
            <a:ext cx="5029200" cy="2585323"/>
          </a:xfrm>
          <a:prstGeom prst="rect">
            <a:avLst/>
          </a:prstGeom>
        </p:spPr>
        <p:txBody>
          <a:bodyPr wrap="square">
            <a:spAutoFit/>
          </a:bodyPr>
          <a:lstStyle/>
          <a:p>
            <a:pPr algn="r" rtl="1">
              <a:defRPr/>
            </a:pPr>
            <a:r>
              <a:rPr lang="fa-IR" dirty="0">
                <a:cs typeface="B Homa" pitchFamily="2" charset="-78"/>
              </a:rPr>
              <a:t>برخی از وضعیت های غیر طبیعی قرارگیری بدن شامل :</a:t>
            </a:r>
          </a:p>
          <a:p>
            <a:pPr marL="2244725" indent="-277813">
              <a:defRPr/>
            </a:pPr>
            <a:r>
              <a:rPr lang="fa-IR" dirty="0">
                <a:cs typeface="B Homa" pitchFamily="2" charset="-78"/>
              </a:rPr>
              <a:t> </a:t>
            </a:r>
            <a:r>
              <a:rPr lang="en-US" sz="2000" b="1" dirty="0">
                <a:solidFill>
                  <a:srgbClr val="FF0000"/>
                </a:solidFill>
                <a:cs typeface="B Homa" pitchFamily="2" charset="-78"/>
              </a:rPr>
              <a:t>Lordosis</a:t>
            </a:r>
          </a:p>
          <a:p>
            <a:pPr marL="2244725" indent="-277813">
              <a:defRPr/>
            </a:pPr>
            <a:r>
              <a:rPr lang="en-US" sz="2000" b="1" dirty="0">
                <a:solidFill>
                  <a:srgbClr val="FF0000"/>
                </a:solidFill>
                <a:cs typeface="B Homa" pitchFamily="2" charset="-78"/>
              </a:rPr>
              <a:t>Scoliosis</a:t>
            </a:r>
          </a:p>
          <a:p>
            <a:pPr marL="2244725" indent="-277813">
              <a:defRPr/>
            </a:pPr>
            <a:r>
              <a:rPr lang="en-US" sz="2000" b="1" dirty="0">
                <a:solidFill>
                  <a:srgbClr val="FF0000"/>
                </a:solidFill>
                <a:cs typeface="B Homa" pitchFamily="2" charset="-78"/>
              </a:rPr>
              <a:t>Kyphosis</a:t>
            </a:r>
          </a:p>
          <a:p>
            <a:pPr algn="r" rtl="1">
              <a:defRPr/>
            </a:pPr>
            <a:r>
              <a:rPr lang="en-US" b="1" dirty="0"/>
              <a:t> </a:t>
            </a:r>
            <a:r>
              <a:rPr lang="fa-IR" sz="2800" b="1" dirty="0">
                <a:cs typeface="B Yagut" panose="00000400000000000000" pitchFamily="2" charset="-78"/>
              </a:rPr>
              <a:t>در مشاهده </a:t>
            </a:r>
            <a:r>
              <a:rPr lang="fa-IR" sz="2800" b="1" dirty="0" smtClean="0">
                <a:cs typeface="B Yagut" panose="00000400000000000000" pitchFamily="2" charset="-78"/>
              </a:rPr>
              <a:t>باید </a:t>
            </a:r>
            <a:r>
              <a:rPr lang="fa-IR" sz="2800" b="1" dirty="0">
                <a:cs typeface="B Yagut" panose="00000400000000000000" pitchFamily="2" charset="-78"/>
              </a:rPr>
              <a:t>به </a:t>
            </a:r>
            <a:r>
              <a:rPr lang="fa-IR" sz="2800" b="1" dirty="0" smtClean="0">
                <a:cs typeface="B Yagut" panose="00000400000000000000" pitchFamily="2" charset="-78"/>
              </a:rPr>
              <a:t>انتهاها از </a:t>
            </a:r>
            <a:r>
              <a:rPr lang="fa-IR" sz="2800" b="1" dirty="0">
                <a:cs typeface="B Yagut" panose="00000400000000000000" pitchFamily="2" charset="-78"/>
              </a:rPr>
              <a:t>نظر دفورمیتی، بزرگی </a:t>
            </a:r>
            <a:r>
              <a:rPr lang="fa-IR" sz="2800" b="1" dirty="0" smtClean="0">
                <a:cs typeface="B Yagut" panose="00000400000000000000" pitchFamily="2" charset="-78"/>
              </a:rPr>
              <a:t>استخوان، </a:t>
            </a:r>
            <a:r>
              <a:rPr lang="fa-IR" sz="2800" b="1" dirty="0">
                <a:cs typeface="B Yagut" panose="00000400000000000000" pitchFamily="2" charset="-78"/>
              </a:rPr>
              <a:t>تقارن </a:t>
            </a:r>
            <a:r>
              <a:rPr lang="fa-IR" sz="2800" b="1" dirty="0" smtClean="0">
                <a:cs typeface="B Yagut" panose="00000400000000000000" pitchFamily="2" charset="-78"/>
              </a:rPr>
              <a:t>و </a:t>
            </a:r>
            <a:r>
              <a:rPr lang="fa-IR" sz="2800" b="1" dirty="0">
                <a:cs typeface="B Yagut" panose="00000400000000000000" pitchFamily="2" charset="-78"/>
              </a:rPr>
              <a:t>یک شکل بودن اندامها </a:t>
            </a:r>
            <a:r>
              <a:rPr lang="fa-IR" sz="2800" b="1" dirty="0" smtClean="0">
                <a:cs typeface="B Yagut" panose="00000400000000000000" pitchFamily="2" charset="-78"/>
              </a:rPr>
              <a:t>توجه نماید</a:t>
            </a:r>
            <a:r>
              <a:rPr lang="fa-IR" sz="2800" b="1" dirty="0">
                <a:cs typeface="B Yagut" panose="00000400000000000000" pitchFamily="2" charset="-78"/>
              </a:rPr>
              <a:t>.</a:t>
            </a:r>
            <a:endParaRPr lang="en-US" sz="2800" b="1"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4435667"/>
      </p:ext>
    </p:extLst>
  </p:cSld>
  <p:clrMapOvr>
    <a:masterClrMapping/>
  </p:clrMapOvr>
  <mc:AlternateContent xmlns:mc="http://schemas.openxmlformats.org/markup-compatibility/2006" xmlns:p14="http://schemas.microsoft.com/office/powerpoint/2010/main">
    <mc:Choice Requires="p14">
      <p:transition spd="slow" p14:dur="2000" advTm="46197"/>
    </mc:Choice>
    <mc:Fallback xmlns="">
      <p:transition spd="slow" advTm="46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3"/>
            <a:ext cx="8229600" cy="1114567"/>
          </a:xfrm>
        </p:spPr>
        <p:txBody>
          <a:bodyPr>
            <a:normAutofit/>
          </a:bodyPr>
          <a:lstStyle/>
          <a:p>
            <a:pPr rtl="1"/>
            <a:r>
              <a:rPr lang="fa-IR" sz="4000" dirty="0" smtClean="0"/>
              <a:t>سیستم عضلانی-اسکلتی</a:t>
            </a:r>
            <a:endParaRPr lang="en-US" sz="4000" b="1" dirty="0"/>
          </a:p>
        </p:txBody>
      </p:sp>
      <p:pic>
        <p:nvPicPr>
          <p:cNvPr id="4" name="Picture 2" descr="http://www.spineuniverse.com/sites/default/files/imagecache/gallery-large/wysiwyg_imageupload/3998/2015/06/12/kyphosis_scoliosis14672520_m_0.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661981" y="1295400"/>
            <a:ext cx="597243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4785769"/>
      </p:ext>
    </p:extLst>
  </p:cSld>
  <p:clrMapOvr>
    <a:masterClrMapping/>
  </p:clrMapOvr>
  <mc:AlternateContent xmlns:mc="http://schemas.openxmlformats.org/markup-compatibility/2006" xmlns:p14="http://schemas.microsoft.com/office/powerpoint/2010/main">
    <mc:Choice Requires="p14">
      <p:transition spd="slow" p14:dur="2000" advTm="39197"/>
    </mc:Choice>
    <mc:Fallback xmlns="">
      <p:transition spd="slow" advTm="39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3"/>
            <a:ext cx="8229600" cy="1114567"/>
          </a:xfrm>
        </p:spPr>
        <p:txBody>
          <a:bodyPr>
            <a:normAutofit/>
          </a:bodyPr>
          <a:lstStyle/>
          <a:p>
            <a:pPr rtl="1"/>
            <a:r>
              <a:rPr lang="fa-IR" sz="4000" dirty="0" smtClean="0"/>
              <a:t>سیستم عضلانی - اسکلتی</a:t>
            </a:r>
            <a:endParaRPr lang="en-US" sz="4000" b="1" dirty="0"/>
          </a:p>
        </p:txBody>
      </p:sp>
      <p:sp>
        <p:nvSpPr>
          <p:cNvPr id="3" name="Content Placeholder 2"/>
          <p:cNvSpPr>
            <a:spLocks noGrp="1"/>
          </p:cNvSpPr>
          <p:nvPr>
            <p:ph sz="half" idx="1"/>
          </p:nvPr>
        </p:nvSpPr>
        <p:spPr>
          <a:xfrm>
            <a:off x="457200" y="1600200"/>
            <a:ext cx="8229600" cy="4525963"/>
          </a:xfrm>
        </p:spPr>
        <p:txBody>
          <a:bodyPr>
            <a:normAutofit fontScale="92500"/>
          </a:bodyPr>
          <a:lstStyle/>
          <a:p>
            <a:pPr marL="0" indent="0">
              <a:buNone/>
            </a:pPr>
            <a:r>
              <a:rPr lang="fa-IR" altLang="en-US" b="1" dirty="0" smtClean="0"/>
              <a:t>لمس</a:t>
            </a:r>
          </a:p>
          <a:p>
            <a:r>
              <a:rPr lang="fa-IR" altLang="en-US" dirty="0" smtClean="0"/>
              <a:t> </a:t>
            </a:r>
            <a:r>
              <a:rPr lang="fa-IR" altLang="en-US" dirty="0"/>
              <a:t>در حالت عادی لمس برای بیمار ایجاد درد نکرده و عضلات نیز نرم می باشد.</a:t>
            </a:r>
          </a:p>
          <a:p>
            <a:r>
              <a:rPr lang="fa-IR" altLang="en-US" dirty="0"/>
              <a:t> کلیه </a:t>
            </a:r>
            <a:r>
              <a:rPr lang="fa-IR" altLang="en-US" dirty="0" smtClean="0"/>
              <a:t>اسخوانها، </a:t>
            </a:r>
            <a:r>
              <a:rPr lang="fa-IR" altLang="en-US" dirty="0"/>
              <a:t>مفاصل و عضلات دور آن را با لمس آرام بطور کامل معاینه کنید.</a:t>
            </a:r>
          </a:p>
          <a:p>
            <a:r>
              <a:rPr lang="fa-IR" altLang="en-US" dirty="0"/>
              <a:t>لمس عضلات باید زمانی که بیمار فعالیت می کند یا عدم حرکت دارد از نظر سختی و سفتی، شلی و نرم بودن در حرکات لمس نمود. </a:t>
            </a:r>
          </a:p>
          <a:p>
            <a:r>
              <a:rPr lang="fa-IR" altLang="en-US" dirty="0"/>
              <a:t>در حالت طبیعی حرکات عضلات هماهنگ شده و نرم است. هر گونه شلی یا </a:t>
            </a:r>
            <a:r>
              <a:rPr lang="fa-IR" altLang="en-US" dirty="0" smtClean="0"/>
              <a:t>ضعف، </a:t>
            </a:r>
            <a:r>
              <a:rPr lang="fa-IR" altLang="en-US" dirty="0"/>
              <a:t>انقباض ناکافی و غیر ارادی عضله باید گزارش گردد.</a:t>
            </a:r>
          </a:p>
          <a:p>
            <a:r>
              <a:rPr lang="fa-IR" altLang="en-US" dirty="0"/>
              <a:t>هرگونه </a:t>
            </a:r>
            <a:r>
              <a:rPr lang="fa-IR" altLang="en-US" dirty="0" smtClean="0"/>
              <a:t>گرمی، تندرنس، </a:t>
            </a:r>
            <a:r>
              <a:rPr lang="fa-IR" altLang="en-US" dirty="0"/>
              <a:t>ادم یا مقاومت در برابر فشار توجه کنید.</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74135400"/>
      </p:ext>
    </p:extLst>
  </p:cSld>
  <p:clrMapOvr>
    <a:masterClrMapping/>
  </p:clrMapOvr>
  <mc:AlternateContent xmlns:mc="http://schemas.openxmlformats.org/markup-compatibility/2006" xmlns:p14="http://schemas.microsoft.com/office/powerpoint/2010/main">
    <mc:Choice Requires="p14">
      <p:transition spd="slow" p14:dur="2000" advTm="61333"/>
    </mc:Choice>
    <mc:Fallback xmlns="">
      <p:transition spd="slow" advTm="61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3"/>
            <a:ext cx="8229600" cy="1114567"/>
          </a:xfrm>
        </p:spPr>
        <p:txBody>
          <a:bodyPr>
            <a:normAutofit/>
          </a:bodyPr>
          <a:lstStyle/>
          <a:p>
            <a:pPr rtl="1"/>
            <a:r>
              <a:rPr lang="fa-IR" sz="3600" dirty="0" smtClean="0"/>
              <a:t>سیستم عضلانی - اسکلتی</a:t>
            </a:r>
            <a:endParaRPr lang="en-US" sz="3600" b="1" dirty="0"/>
          </a:p>
        </p:txBody>
      </p:sp>
      <p:sp>
        <p:nvSpPr>
          <p:cNvPr id="3" name="Content Placeholder 2"/>
          <p:cNvSpPr>
            <a:spLocks noGrp="1"/>
          </p:cNvSpPr>
          <p:nvPr>
            <p:ph sz="half" idx="1"/>
          </p:nvPr>
        </p:nvSpPr>
        <p:spPr>
          <a:xfrm>
            <a:off x="457200" y="1600200"/>
            <a:ext cx="8229600" cy="4525963"/>
          </a:xfrm>
        </p:spPr>
        <p:txBody>
          <a:bodyPr>
            <a:normAutofit lnSpcReduction="10000"/>
          </a:bodyPr>
          <a:lstStyle/>
          <a:p>
            <a:r>
              <a:rPr lang="fa-IR" altLang="en-US" dirty="0"/>
              <a:t>وجود هرگونه حساسیت یا تورم ممکن است مشخصه شکستگی یا پوکی استخوان باشد.</a:t>
            </a:r>
          </a:p>
          <a:p>
            <a:r>
              <a:rPr lang="fa-IR" altLang="en-US" dirty="0"/>
              <a:t>مفصل را از نظر وجود </a:t>
            </a:r>
            <a:r>
              <a:rPr lang="fa-IR" altLang="en-US" dirty="0" smtClean="0"/>
              <a:t>حساسیت، تورم، </a:t>
            </a:r>
            <a:r>
              <a:rPr lang="fa-IR" altLang="en-US" dirty="0"/>
              <a:t>وجود ندول لمس کنید.</a:t>
            </a:r>
          </a:p>
          <a:p>
            <a:pPr algn="justLow"/>
            <a:r>
              <a:rPr lang="fa-IR" altLang="en-US" dirty="0"/>
              <a:t>هر قسمت از بدن از نظر حرکات با قسمت دیگر بدن باید حرکتی مشابه </a:t>
            </a:r>
            <a:r>
              <a:rPr lang="fa-IR" altLang="en-US" dirty="0" smtClean="0"/>
              <a:t>و </a:t>
            </a:r>
            <a:r>
              <a:rPr lang="fa-IR" altLang="en-US" dirty="0"/>
              <a:t>یکسان داشته باشد. </a:t>
            </a:r>
          </a:p>
          <a:p>
            <a:pPr algn="justLow"/>
            <a:r>
              <a:rPr lang="fa-IR" altLang="en-US" dirty="0"/>
              <a:t>از بیمار بخواهید مفصل خود را حرکت </a:t>
            </a:r>
            <a:r>
              <a:rPr lang="fa-IR" altLang="en-US" dirty="0" smtClean="0"/>
              <a:t>دهد. </a:t>
            </a:r>
            <a:r>
              <a:rPr lang="fa-IR" altLang="en-US" dirty="0"/>
              <a:t>در صورت عدم توان حرکت در مفصل </a:t>
            </a:r>
            <a:r>
              <a:rPr lang="fa-IR" altLang="en-US" dirty="0" smtClean="0"/>
              <a:t>با </a:t>
            </a:r>
            <a:r>
              <a:rPr lang="fa-IR" altLang="en-US" dirty="0"/>
              <a:t>کف دست مفصل بیمار را حمایت کرده دامنه حرکتی هر مفصل سنجیده میشود. </a:t>
            </a:r>
          </a:p>
          <a:p>
            <a:pPr algn="justLow"/>
            <a:r>
              <a:rPr lang="fa-IR" altLang="en-US" dirty="0"/>
              <a:t> هنگام معاینه از اعمال نیروی اضافه به بیمار خودداری نمایید بخصوص اگر </a:t>
            </a:r>
            <a:r>
              <a:rPr lang="fa-IR" altLang="en-US" dirty="0">
                <a:solidFill>
                  <a:srgbClr val="FF0000"/>
                </a:solidFill>
              </a:rPr>
              <a:t>درد</a:t>
            </a:r>
            <a:r>
              <a:rPr lang="fa-IR" altLang="en-US" dirty="0"/>
              <a:t> یا </a:t>
            </a:r>
            <a:r>
              <a:rPr lang="fa-IR" altLang="en-US" dirty="0">
                <a:solidFill>
                  <a:srgbClr val="FF0000"/>
                </a:solidFill>
              </a:rPr>
              <a:t>اسپاسم عضلانی </a:t>
            </a:r>
            <a:r>
              <a:rPr lang="fa-IR" altLang="en-US" dirty="0"/>
              <a:t>وجود داشته باشد. </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8592241"/>
      </p:ext>
    </p:extLst>
  </p:cSld>
  <p:clrMapOvr>
    <a:masterClrMapping/>
  </p:clrMapOvr>
  <mc:AlternateContent xmlns:mc="http://schemas.openxmlformats.org/markup-compatibility/2006" xmlns:p14="http://schemas.microsoft.com/office/powerpoint/2010/main">
    <mc:Choice Requires="p14">
      <p:transition spd="slow" p14:dur="2000" advTm="48200"/>
    </mc:Choice>
    <mc:Fallback xmlns="">
      <p:transition spd="slow" advTm="48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3"/>
            <a:ext cx="8229600" cy="1114567"/>
          </a:xfrm>
        </p:spPr>
        <p:txBody>
          <a:bodyPr>
            <a:normAutofit/>
          </a:bodyPr>
          <a:lstStyle/>
          <a:p>
            <a:pPr rtl="1"/>
            <a:r>
              <a:rPr lang="fa-IR" sz="4000" dirty="0" smtClean="0"/>
              <a:t>سیستم عضلانی - اسکلتی</a:t>
            </a:r>
            <a:endParaRPr lang="en-US" sz="4000" b="1" dirty="0"/>
          </a:p>
        </p:txBody>
      </p:sp>
      <p:pic>
        <p:nvPicPr>
          <p:cNvPr id="4" name="Picture 2" descr="http://thebalancemassage.com/wp-content/uploads/2012/09/man-receiving-massage-.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190750" y="2053431"/>
            <a:ext cx="47625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4636328"/>
      </p:ext>
    </p:extLst>
  </p:cSld>
  <p:clrMapOvr>
    <a:masterClrMapping/>
  </p:clrMapOvr>
  <mc:AlternateContent xmlns:mc="http://schemas.openxmlformats.org/markup-compatibility/2006" xmlns:p14="http://schemas.microsoft.com/office/powerpoint/2010/main">
    <mc:Choice Requires="p14">
      <p:transition spd="slow" p14:dur="2000" advTm="6215"/>
    </mc:Choice>
    <mc:Fallback xmlns="">
      <p:transition spd="slow" advTm="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381000"/>
            <a:ext cx="8229600" cy="685800"/>
          </a:xfrm>
        </p:spPr>
        <p:txBody>
          <a:bodyPr>
            <a:normAutofit/>
          </a:bodyPr>
          <a:lstStyle/>
          <a:p>
            <a:r>
              <a:rPr lang="fa-IR" sz="3600" dirty="0"/>
              <a:t>فهرست عناوین:</a:t>
            </a:r>
            <a:endParaRPr lang="en-US" sz="3600" b="1" dirty="0"/>
          </a:p>
        </p:txBody>
      </p:sp>
      <p:sp>
        <p:nvSpPr>
          <p:cNvPr id="8" name="Content Placeholder 7"/>
          <p:cNvSpPr>
            <a:spLocks noGrp="1"/>
          </p:cNvSpPr>
          <p:nvPr>
            <p:ph idx="1"/>
          </p:nvPr>
        </p:nvSpPr>
        <p:spPr>
          <a:xfrm>
            <a:off x="4724400" y="1714500"/>
            <a:ext cx="4114800" cy="4953000"/>
          </a:xfrm>
        </p:spPr>
        <p:txBody>
          <a:bodyPr>
            <a:normAutofit/>
          </a:bodyPr>
          <a:lstStyle/>
          <a:p>
            <a:pPr marL="0" indent="0">
              <a:buNone/>
            </a:pPr>
            <a:r>
              <a:rPr lang="fa-IR" sz="2600" dirty="0" smtClean="0"/>
              <a:t>1- مقدمه</a:t>
            </a:r>
            <a:endParaRPr lang="en-US" sz="2600" dirty="0" smtClean="0"/>
          </a:p>
          <a:p>
            <a:pPr marL="0" indent="0">
              <a:buNone/>
            </a:pPr>
            <a:r>
              <a:rPr lang="fa-IR" sz="2600" dirty="0" smtClean="0"/>
              <a:t>2 </a:t>
            </a:r>
            <a:r>
              <a:rPr lang="fa-IR" sz="2600" dirty="0"/>
              <a:t>معاینه پستان ها و نواحی زیر بغل</a:t>
            </a:r>
          </a:p>
          <a:p>
            <a:pPr marL="0" indent="0">
              <a:buNone/>
            </a:pPr>
            <a:r>
              <a:rPr lang="fa-IR" sz="2600" dirty="0" smtClean="0"/>
              <a:t>3- </a:t>
            </a:r>
            <a:r>
              <a:rPr lang="fa-IR" sz="2600" dirty="0"/>
              <a:t>معاینه دستگاه قلبی عروقی</a:t>
            </a:r>
          </a:p>
          <a:p>
            <a:pPr marL="0" indent="0">
              <a:buNone/>
            </a:pPr>
            <a:r>
              <a:rPr lang="fa-IR" sz="2600" dirty="0" smtClean="0"/>
              <a:t>4- </a:t>
            </a:r>
            <a:r>
              <a:rPr lang="fa-IR" sz="2600" dirty="0"/>
              <a:t>معاینه شکم</a:t>
            </a:r>
          </a:p>
          <a:p>
            <a:pPr marL="0" indent="0">
              <a:buNone/>
            </a:pPr>
            <a:r>
              <a:rPr lang="fa-IR" sz="2600" dirty="0" smtClean="0"/>
              <a:t>5- </a:t>
            </a:r>
            <a:r>
              <a:rPr lang="fa-IR" sz="2600" dirty="0"/>
              <a:t>معاینه اندام های تناسلی</a:t>
            </a:r>
          </a:p>
          <a:p>
            <a:pPr marL="0" indent="0">
              <a:buNone/>
            </a:pPr>
            <a:r>
              <a:rPr lang="fa-IR" sz="2600" dirty="0" smtClean="0"/>
              <a:t>6-معاینه </a:t>
            </a:r>
            <a:r>
              <a:rPr lang="fa-IR" sz="2600" dirty="0"/>
              <a:t>سیستم عروق محیطی</a:t>
            </a:r>
          </a:p>
          <a:p>
            <a:pPr marL="0" indent="0">
              <a:buNone/>
            </a:pPr>
            <a:r>
              <a:rPr lang="fa-IR" sz="2600" b="1" dirty="0" smtClean="0"/>
              <a:t>7- </a:t>
            </a:r>
            <a:r>
              <a:rPr lang="fa-IR" sz="2600" b="1" dirty="0"/>
              <a:t>معاینه </a:t>
            </a:r>
            <a:r>
              <a:rPr lang="fa-IR" sz="2600" dirty="0"/>
              <a:t>سیستم </a:t>
            </a:r>
            <a:r>
              <a:rPr lang="fa-IR" sz="2600" dirty="0" smtClean="0"/>
              <a:t>عضلانی-اسکلتی</a:t>
            </a:r>
            <a:endParaRPr lang="en-US" sz="2800" dirty="0" smtClean="0"/>
          </a:p>
          <a:p>
            <a:pPr marL="0" indent="0" algn="r" rtl="1">
              <a:buNone/>
            </a:pPr>
            <a:endParaRPr lang="en-US" dirty="0">
              <a:cs typeface="B Yagut" panose="00000400000000000000" pitchFamily="2" charset="-78"/>
            </a:endParaRPr>
          </a:p>
        </p:txBody>
      </p:sp>
      <p:sp>
        <p:nvSpPr>
          <p:cNvPr id="4" name="Content Placeholder 7"/>
          <p:cNvSpPr txBox="1">
            <a:spLocks/>
          </p:cNvSpPr>
          <p:nvPr/>
        </p:nvSpPr>
        <p:spPr>
          <a:xfrm>
            <a:off x="533400" y="1918079"/>
            <a:ext cx="3352800" cy="4724400"/>
          </a:xfrm>
          <a:prstGeom prst="rect">
            <a:avLst/>
          </a:prstGeom>
        </p:spPr>
        <p:txBody>
          <a:bodyPr vert="horz" lIns="91440" tIns="45720" rIns="91440" bIns="45720" rtlCol="0">
            <a:normAutofit/>
          </a:bodyPr>
          <a:lst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B Yagut" panose="00000400000000000000" pitchFamily="2" charset="-78"/>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B Yagut" panose="00000400000000000000" pitchFamily="2" charset="-78"/>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B Yagut" panose="00000400000000000000" pitchFamily="2" charset="-78"/>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B Yagut" panose="00000400000000000000" pitchFamily="2" charset="-78"/>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B Yagut" panose="00000400000000000000" pitchFamily="2" charset="-78"/>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a-IR" sz="2600" dirty="0" smtClean="0"/>
              <a:t>8- خلاصه ونتیجه گیری</a:t>
            </a:r>
          </a:p>
          <a:p>
            <a:pPr marL="0" indent="0">
              <a:buFont typeface="Arial" panose="020B0604020202020204" pitchFamily="34" charset="0"/>
              <a:buNone/>
            </a:pPr>
            <a:r>
              <a:rPr lang="fa-IR" sz="2600" dirty="0" smtClean="0"/>
              <a:t>9- پرسش و تمرین</a:t>
            </a:r>
          </a:p>
          <a:p>
            <a:pPr marL="0" indent="0">
              <a:buFont typeface="Arial" panose="020B0604020202020204" pitchFamily="34" charset="0"/>
              <a:buNone/>
            </a:pPr>
            <a:r>
              <a:rPr lang="fa-IR" sz="2600" dirty="0" smtClean="0"/>
              <a:t>10- منابع</a:t>
            </a:r>
          </a:p>
          <a:p>
            <a:pPr marL="0" indent="0">
              <a:buFont typeface="Arial" panose="020B0604020202020204" pitchFamily="34" charset="0"/>
              <a:buNone/>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15891615"/>
      </p:ext>
    </p:extLst>
  </p:cSld>
  <p:clrMapOvr>
    <a:masterClrMapping/>
  </p:clrMapOvr>
  <mc:AlternateContent xmlns:mc="http://schemas.openxmlformats.org/markup-compatibility/2006" xmlns:p14="http://schemas.microsoft.com/office/powerpoint/2010/main">
    <mc:Choice Requires="p14">
      <p:transition spd="slow" p14:dur="2000" advTm="27296"/>
    </mc:Choice>
    <mc:Fallback xmlns="">
      <p:transition spd="slow" advTm="27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3"/>
            <a:ext cx="8229600" cy="1114567"/>
          </a:xfrm>
        </p:spPr>
        <p:txBody>
          <a:bodyPr>
            <a:normAutofit/>
          </a:bodyPr>
          <a:lstStyle/>
          <a:p>
            <a:pPr rtl="1"/>
            <a:r>
              <a:rPr lang="fa-IR" sz="4000" dirty="0" smtClean="0"/>
              <a:t>سیستم عضلانی - اسکلتی</a:t>
            </a:r>
            <a:endParaRPr lang="en-US" sz="4000" b="1" dirty="0"/>
          </a:p>
        </p:txBody>
      </p:sp>
      <p:pic>
        <p:nvPicPr>
          <p:cNvPr id="5" name="Picture 2" descr="http://www.osceskills.com/resources/Metacarpophalangeal-joint-inspection.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1905000" y="2057400"/>
            <a:ext cx="5181600" cy="3505200"/>
          </a:xfr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4134665"/>
      </p:ext>
    </p:extLst>
  </p:cSld>
  <p:clrMapOvr>
    <a:masterClrMapping/>
  </p:clrMapOvr>
  <mc:AlternateContent xmlns:mc="http://schemas.openxmlformats.org/markup-compatibility/2006" xmlns:p14="http://schemas.microsoft.com/office/powerpoint/2010/main">
    <mc:Choice Requires="p14">
      <p:transition spd="slow" p14:dur="2000" advTm="14235"/>
    </mc:Choice>
    <mc:Fallback xmlns="">
      <p:transition spd="slow" advTm="14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3"/>
            <a:ext cx="8229600" cy="1114567"/>
          </a:xfrm>
        </p:spPr>
        <p:txBody>
          <a:bodyPr>
            <a:normAutofit/>
          </a:bodyPr>
          <a:lstStyle/>
          <a:p>
            <a:pPr rtl="1"/>
            <a:r>
              <a:rPr lang="fa-IR" sz="3200" dirty="0" smtClean="0"/>
              <a:t>سیستم عضلانی - اسکلتی</a:t>
            </a:r>
            <a:endParaRPr lang="en-US" sz="3200" b="1" dirty="0"/>
          </a:p>
        </p:txBody>
      </p:sp>
      <p:sp>
        <p:nvSpPr>
          <p:cNvPr id="3" name="Content Placeholder 2"/>
          <p:cNvSpPr>
            <a:spLocks noGrp="1"/>
          </p:cNvSpPr>
          <p:nvPr>
            <p:ph sz="half" idx="1"/>
          </p:nvPr>
        </p:nvSpPr>
        <p:spPr>
          <a:xfrm>
            <a:off x="457200" y="1143000"/>
            <a:ext cx="8229600" cy="4983163"/>
          </a:xfrm>
        </p:spPr>
        <p:txBody>
          <a:bodyPr>
            <a:normAutofit fontScale="85000" lnSpcReduction="20000"/>
          </a:bodyPr>
          <a:lstStyle/>
          <a:p>
            <a:pPr marL="0" indent="0">
              <a:buNone/>
            </a:pPr>
            <a:r>
              <a:rPr lang="fa-IR" b="1" dirty="0">
                <a:solidFill>
                  <a:srgbClr val="FF0000"/>
                </a:solidFill>
              </a:rPr>
              <a:t>قدرت و تن </a:t>
            </a:r>
            <a:r>
              <a:rPr lang="fa-IR" b="1" dirty="0" smtClean="0">
                <a:solidFill>
                  <a:srgbClr val="FF0000"/>
                </a:solidFill>
              </a:rPr>
              <a:t>عضلانی</a:t>
            </a:r>
          </a:p>
          <a:p>
            <a:pPr marL="0" indent="0">
              <a:buNone/>
            </a:pPr>
            <a:endParaRPr lang="fa-IR" b="1" dirty="0" smtClean="0">
              <a:solidFill>
                <a:srgbClr val="FF0000"/>
              </a:solidFill>
            </a:endParaRPr>
          </a:p>
          <a:p>
            <a:pPr>
              <a:lnSpc>
                <a:spcPct val="160000"/>
              </a:lnSpc>
            </a:pPr>
            <a:r>
              <a:rPr lang="fa-IR" altLang="en-US" sz="2600" dirty="0"/>
              <a:t>قدرت و تن عضلانی را در حین بررسی دامنه حرکتی مفصل می توان کنترل کرد.</a:t>
            </a:r>
          </a:p>
          <a:p>
            <a:pPr>
              <a:lnSpc>
                <a:spcPct val="160000"/>
              </a:lnSpc>
            </a:pPr>
            <a:r>
              <a:rPr lang="fa-IR" altLang="en-US" sz="2600" dirty="0"/>
              <a:t> تن عضلانی مقاومت کم عضلانی است که توسط معاینه کننده </a:t>
            </a:r>
            <a:r>
              <a:rPr lang="fa-IR" altLang="en-US" sz="2600" dirty="0" smtClean="0"/>
              <a:t>هنگامی </a:t>
            </a:r>
            <a:r>
              <a:rPr lang="fa-IR" altLang="en-US" sz="2600" dirty="0"/>
              <a:t>که اندام در حالت استراحت است و یا هنگامی که بطور غیر فعال </a:t>
            </a:r>
            <a:r>
              <a:rPr lang="fa-IR" altLang="en-US" sz="2600" dirty="0" smtClean="0"/>
              <a:t>توسط معاینه کننده </a:t>
            </a:r>
            <a:r>
              <a:rPr lang="fa-IR" altLang="en-US" sz="2600" dirty="0"/>
              <a:t>در حال انجام دامنه حرکتی است قابل لمس است.</a:t>
            </a:r>
          </a:p>
          <a:p>
            <a:pPr>
              <a:lnSpc>
                <a:spcPct val="160000"/>
              </a:lnSpc>
            </a:pPr>
            <a:r>
              <a:rPr lang="fa-IR" altLang="en-US" sz="2600" dirty="0"/>
              <a:t>جهت بررسی تن عضلانی بیمار باید اندام خود را شل یا آویزان </a:t>
            </a:r>
            <a:r>
              <a:rPr lang="fa-IR" altLang="en-US" sz="2600" dirty="0" smtClean="0"/>
              <a:t>کند( </a:t>
            </a:r>
            <a:r>
              <a:rPr lang="fa-IR" altLang="en-US" sz="2600" dirty="0"/>
              <a:t>در بیمارانی که درد دارند انجام این کار مشکل است) سپس اندام را با دست حمایت کنید و هر عضو را بگیرید و در دامنه حرکتی طبیعی آن را به حرکت در آورید.تن طبیعی ایجاد مقاومت خفیفی در برابر حرکت از خود نشان می دهد.</a:t>
            </a:r>
          </a:p>
          <a:p>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04078238"/>
      </p:ext>
    </p:extLst>
  </p:cSld>
  <p:clrMapOvr>
    <a:masterClrMapping/>
  </p:clrMapOvr>
  <mc:AlternateContent xmlns:mc="http://schemas.openxmlformats.org/markup-compatibility/2006" xmlns:p14="http://schemas.microsoft.com/office/powerpoint/2010/main">
    <mc:Choice Requires="p14">
      <p:transition spd="slow" p14:dur="2000" advTm="77346"/>
    </mc:Choice>
    <mc:Fallback xmlns="">
      <p:transition spd="slow" advTm="77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3"/>
            <a:ext cx="8229600" cy="1114567"/>
          </a:xfrm>
        </p:spPr>
        <p:txBody>
          <a:bodyPr/>
          <a:lstStyle/>
          <a:p>
            <a:pPr rtl="1"/>
            <a:r>
              <a:rPr lang="fa-IR" dirty="0" smtClean="0"/>
              <a:t>سیستم عضلانی - اسکلتی</a:t>
            </a:r>
            <a:endParaRPr lang="en-US" b="1" dirty="0">
              <a:cs typeface="B Yagut" panose="00000400000000000000" pitchFamily="2" charset="-78"/>
            </a:endParaRPr>
          </a:p>
        </p:txBody>
      </p:sp>
      <p:sp>
        <p:nvSpPr>
          <p:cNvPr id="3" name="Content Placeholder 2"/>
          <p:cNvSpPr>
            <a:spLocks noGrp="1"/>
          </p:cNvSpPr>
          <p:nvPr>
            <p:ph sz="half" idx="1"/>
          </p:nvPr>
        </p:nvSpPr>
        <p:spPr>
          <a:xfrm>
            <a:off x="457200" y="1600200"/>
            <a:ext cx="8229600" cy="4525963"/>
          </a:xfrm>
        </p:spPr>
        <p:txBody>
          <a:bodyPr>
            <a:normAutofit/>
          </a:bodyPr>
          <a:lstStyle/>
          <a:p>
            <a:pPr marL="0" indent="0">
              <a:buNone/>
            </a:pPr>
            <a:r>
              <a:rPr lang="fa-IR" altLang="en-US" dirty="0"/>
              <a:t>برای بررسی تن عضلانی از بیمار می خواهیم که پوزیشن ثابتی را اختیار نماید.</a:t>
            </a:r>
          </a:p>
          <a:p>
            <a:endParaRPr lang="en-US" dirty="0"/>
          </a:p>
        </p:txBody>
      </p:sp>
      <p:pic>
        <p:nvPicPr>
          <p:cNvPr id="4" name="Picture 2" descr="https://i.ytimg.com/vi/PcZuTEwHSrw/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786063"/>
            <a:ext cx="42862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s://i.ytimg.com/vi/suXg-eOM-ZY/hqdefa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1605" y="2763317"/>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1322654"/>
      </p:ext>
    </p:extLst>
  </p:cSld>
  <p:clrMapOvr>
    <a:masterClrMapping/>
  </p:clrMapOvr>
  <mc:AlternateContent xmlns:mc="http://schemas.openxmlformats.org/markup-compatibility/2006">
    <mc:Choice xmlns:p14="http://schemas.microsoft.com/office/powerpoint/2010/main" Requires="p14">
      <p:transition spd="slow" p14:dur="2000" advTm="33228"/>
    </mc:Choice>
    <mc:Fallback>
      <p:transition spd="slow" advTm="33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14567"/>
          </a:xfrm>
        </p:spPr>
        <p:txBody>
          <a:bodyPr>
            <a:normAutofit fontScale="90000"/>
          </a:bodyPr>
          <a:lstStyle/>
          <a:p>
            <a:r>
              <a:rPr lang="fa-IR" dirty="0" smtClean="0"/>
              <a:t>سیستم عضلانی – اسکلتی</a:t>
            </a:r>
            <a:br>
              <a:rPr lang="fa-IR" dirty="0" smtClean="0"/>
            </a:br>
            <a:r>
              <a:rPr lang="fa-IR" altLang="en-US" sz="2700" dirty="0">
                <a:solidFill>
                  <a:srgbClr val="FF0000"/>
                </a:solidFill>
              </a:rPr>
              <a:t>مانورهای بررسی قدرت </a:t>
            </a:r>
            <a:r>
              <a:rPr lang="fa-IR" altLang="en-US" sz="2700" dirty="0" smtClean="0">
                <a:solidFill>
                  <a:srgbClr val="FF0000"/>
                </a:solidFill>
              </a:rPr>
              <a:t>عضلانی</a:t>
            </a:r>
            <a:endParaRPr lang="en-US" b="1" dirty="0">
              <a:cs typeface="B Yagut" panose="00000400000000000000" pitchFamily="2" charset="-78"/>
            </a:endParaRPr>
          </a:p>
        </p:txBody>
      </p:sp>
      <p:pic>
        <p:nvPicPr>
          <p:cNvPr id="5" name="Picture 2" descr="https://classconnection.s3.amazonaws.com/980/flashcards/725980/jpg/shoulderabductionag1317667156661.jpg"/>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685800" y="1828800"/>
            <a:ext cx="7467600" cy="4900612"/>
          </a:xfr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2001629"/>
      </p:ext>
    </p:extLst>
  </p:cSld>
  <p:clrMapOvr>
    <a:masterClrMapping/>
  </p:clrMapOvr>
  <mc:AlternateContent xmlns:mc="http://schemas.openxmlformats.org/markup-compatibility/2006">
    <mc:Choice xmlns:p14="http://schemas.microsoft.com/office/powerpoint/2010/main" Requires="p14">
      <p:transition spd="slow" p14:dur="2000" advTm="4219"/>
    </mc:Choice>
    <mc:Fallback>
      <p:transition spd="slow" advTm="4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3"/>
            <a:ext cx="8229600" cy="1114567"/>
          </a:xfrm>
        </p:spPr>
        <p:txBody>
          <a:bodyPr/>
          <a:lstStyle/>
          <a:p>
            <a:pPr rtl="1"/>
            <a:r>
              <a:rPr lang="fa-IR" dirty="0" smtClean="0"/>
              <a:t>سیستم عضلانی - اسکلتی</a:t>
            </a:r>
            <a:endParaRPr lang="en-US" b="1" dirty="0">
              <a:cs typeface="B Yagut" panose="00000400000000000000" pitchFamily="2" charset="-78"/>
            </a:endParaRPr>
          </a:p>
        </p:txBody>
      </p:sp>
      <p:sp>
        <p:nvSpPr>
          <p:cNvPr id="3" name="Content Placeholder 2"/>
          <p:cNvSpPr>
            <a:spLocks noGrp="1"/>
          </p:cNvSpPr>
          <p:nvPr>
            <p:ph sz="half" idx="1"/>
          </p:nvPr>
        </p:nvSpPr>
        <p:spPr>
          <a:xfrm>
            <a:off x="457200" y="1600200"/>
            <a:ext cx="8229600" cy="4525963"/>
          </a:xfrm>
        </p:spPr>
        <p:txBody>
          <a:bodyPr>
            <a:normAutofit/>
          </a:bodyPr>
          <a:lstStyle/>
          <a:p>
            <a:pPr marL="0" indent="0">
              <a:buNone/>
            </a:pPr>
            <a:r>
              <a:rPr lang="fa-IR" altLang="en-US" sz="3200" b="1" dirty="0">
                <a:solidFill>
                  <a:srgbClr val="FF0000"/>
                </a:solidFill>
              </a:rPr>
              <a:t>مانورهای بررسی قدرت </a:t>
            </a:r>
            <a:r>
              <a:rPr lang="fa-IR" altLang="en-US" sz="3200" b="1" dirty="0" smtClean="0">
                <a:solidFill>
                  <a:srgbClr val="FF0000"/>
                </a:solidFill>
              </a:rPr>
              <a:t>عضلانی</a:t>
            </a:r>
          </a:p>
          <a:p>
            <a:r>
              <a:rPr lang="en-US" altLang="en-US" sz="2000" b="1" dirty="0">
                <a:solidFill>
                  <a:srgbClr val="FF0000"/>
                </a:solidFill>
                <a:cs typeface="Times New Roman" panose="02020603050405020304" pitchFamily="18" charset="0"/>
              </a:rPr>
              <a:t>id manual muscle test</a:t>
            </a:r>
            <a:endParaRPr lang="fa-IR" altLang="en-US" sz="2000" b="1" dirty="0">
              <a:solidFill>
                <a:srgbClr val="FF0000"/>
              </a:solidFill>
            </a:endParaRPr>
          </a:p>
          <a:p>
            <a:pPr marL="0" indent="0">
              <a:buNone/>
            </a:pPr>
            <a:r>
              <a:rPr lang="fa-IR" altLang="en-US" sz="2400" dirty="0" smtClean="0"/>
              <a:t>دست </a:t>
            </a:r>
            <a:r>
              <a:rPr lang="fa-IR" altLang="en-US" sz="2400" dirty="0"/>
              <a:t>خود را به آرامی روی فک </a:t>
            </a:r>
            <a:r>
              <a:rPr lang="fa-IR" altLang="en-US" sz="2400" dirty="0" smtClean="0"/>
              <a:t>بیمار </a:t>
            </a:r>
            <a:r>
              <a:rPr lang="fa-IR" altLang="en-US" sz="2400" dirty="0"/>
              <a:t>قرار می دهیم و از او می خواهیم سر را به کنار</a:t>
            </a:r>
          </a:p>
          <a:p>
            <a:pPr>
              <a:buNone/>
            </a:pPr>
            <a:r>
              <a:rPr lang="fa-IR" altLang="en-US" sz="2400" dirty="0"/>
              <a:t>مخالف جهت حرکت دهد و علیه </a:t>
            </a:r>
          </a:p>
          <a:p>
            <a:pPr>
              <a:buNone/>
            </a:pPr>
            <a:r>
              <a:rPr lang="fa-IR" altLang="en-US" sz="2400" dirty="0"/>
              <a:t> فشار وارده مقاومت از خود نشان</a:t>
            </a:r>
          </a:p>
          <a:p>
            <a:pPr>
              <a:buNone/>
            </a:pPr>
            <a:r>
              <a:rPr lang="fa-IR" altLang="en-US" sz="2400" dirty="0"/>
              <a:t>دهد. </a:t>
            </a:r>
          </a:p>
          <a:p>
            <a:endParaRPr lang="en-US" dirty="0"/>
          </a:p>
        </p:txBody>
      </p:sp>
      <p:pic>
        <p:nvPicPr>
          <p:cNvPr id="4" name="Picture 2" descr="https://classconnection.s3.amazonaws.com/369/flashcards/1414369/png/sternocleidomastoid133380928778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971800"/>
            <a:ext cx="2667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86731429"/>
      </p:ext>
    </p:extLst>
  </p:cSld>
  <p:clrMapOvr>
    <a:masterClrMapping/>
  </p:clrMapOvr>
  <mc:AlternateContent xmlns:mc="http://schemas.openxmlformats.org/markup-compatibility/2006">
    <mc:Choice xmlns:p14="http://schemas.microsoft.com/office/powerpoint/2010/main" Requires="p14">
      <p:transition spd="slow" p14:dur="2000" advTm="4237"/>
    </mc:Choice>
    <mc:Fallback>
      <p:transition spd="slow" advTm="4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solidFill>
            <a:schemeClr val="tx1"/>
          </a:solidFill>
        </p:spPr>
        <p:txBody>
          <a:bodyPr/>
          <a:lstStyle/>
          <a:p>
            <a:r>
              <a:rPr lang="en-US" altLang="en-US" b="1" smtClean="0">
                <a:solidFill>
                  <a:srgbClr val="FFFF00"/>
                </a:solidFill>
                <a:latin typeface="Aharoni" panose="02010803020104030203" pitchFamily="2" charset="-79"/>
                <a:cs typeface="Aharoni" panose="02010803020104030203" pitchFamily="2" charset="-79"/>
              </a:rPr>
              <a:t>Triceps manual muscle testing</a:t>
            </a:r>
            <a:endParaRPr lang="en-US" altLang="en-US" smtClean="0">
              <a:cs typeface="Tahoma" panose="020B0604030504040204" pitchFamily="34" charset="0"/>
            </a:endParaRPr>
          </a:p>
        </p:txBody>
      </p:sp>
      <p:pic>
        <p:nvPicPr>
          <p:cNvPr id="129027" name="Picture 4" descr="https://static-content.springer.com/image/art%3A10.1186%2F1471-2377-14-90/MediaObjects/12883_2013_1008_Fig2_HTM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1785938"/>
            <a:ext cx="71310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9207868"/>
      </p:ext>
    </p:extLst>
  </p:cSld>
  <p:clrMapOvr>
    <a:masterClrMapping/>
  </p:clrMapOvr>
  <mc:AlternateContent xmlns:mc="http://schemas.openxmlformats.org/markup-compatibility/2006">
    <mc:Choice xmlns:p14="http://schemas.microsoft.com/office/powerpoint/2010/main" Requires="p14">
      <p:transition spd="slow" p14:dur="2000" advTm="4231"/>
    </mc:Choice>
    <mc:Fallback>
      <p:transition spd="slow" advTm="4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solidFill>
            <a:srgbClr val="C00000"/>
          </a:solidFill>
        </p:spPr>
        <p:txBody>
          <a:bodyPr>
            <a:normAutofit fontScale="90000"/>
          </a:bodyPr>
          <a:lstStyle/>
          <a:p>
            <a:r>
              <a:rPr lang="en-US" altLang="en-US" b="1" smtClean="0">
                <a:solidFill>
                  <a:srgbClr val="FFFF00"/>
                </a:solidFill>
                <a:latin typeface="Aharoni" panose="02010803020104030203" pitchFamily="2" charset="-79"/>
                <a:cs typeface="Aharoni" panose="02010803020104030203" pitchFamily="2" charset="-79"/>
              </a:rPr>
              <a:t>shoulder manual muscle testing</a:t>
            </a:r>
            <a:endParaRPr lang="en-US" altLang="en-US" smtClean="0">
              <a:cs typeface="Tahoma" panose="020B0604030504040204" pitchFamily="34" charset="0"/>
            </a:endParaRPr>
          </a:p>
        </p:txBody>
      </p:sp>
      <p:pic>
        <p:nvPicPr>
          <p:cNvPr id="126979" name="Picture 2" descr="https://o.quizlet.com/i/L0p_FR8vOA_0JPdDJjORTg_m.jpg"/>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928688" y="1857375"/>
            <a:ext cx="6786562" cy="428625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61312037"/>
      </p:ext>
    </p:extLst>
  </p:cSld>
  <p:clrMapOvr>
    <a:masterClrMapping/>
  </p:clrMapOvr>
  <mc:AlternateContent xmlns:mc="http://schemas.openxmlformats.org/markup-compatibility/2006">
    <mc:Choice xmlns:p14="http://schemas.microsoft.com/office/powerpoint/2010/main" Requires="p14">
      <p:transition spd="slow" p14:dur="2000" advTm="3243"/>
    </mc:Choice>
    <mc:Fallback>
      <p:transition spd="slow" advTm="3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74638"/>
            <a:ext cx="8401050" cy="1143000"/>
          </a:xfrm>
          <a:solidFill>
            <a:schemeClr val="bg2">
              <a:lumMod val="10000"/>
            </a:schemeClr>
          </a:solidFill>
        </p:spPr>
        <p:txBody>
          <a:bodyPr/>
          <a:lstStyle/>
          <a:p>
            <a:pPr>
              <a:defRPr/>
            </a:pPr>
            <a:r>
              <a:rPr lang="en-US" sz="4400" b="1" dirty="0" smtClean="0">
                <a:solidFill>
                  <a:srgbClr val="FFFF00"/>
                </a:solidFill>
                <a:latin typeface="Aharoni" pitchFamily="2" charset="-79"/>
                <a:cs typeface="Aharoni" pitchFamily="2" charset="-79"/>
              </a:rPr>
              <a:t>biceps manual muscle testing</a:t>
            </a:r>
            <a:endParaRPr lang="en-US" sz="4400" b="1" dirty="0">
              <a:solidFill>
                <a:srgbClr val="FFFF00"/>
              </a:solidFill>
              <a:latin typeface="Aharoni" pitchFamily="2" charset="-79"/>
              <a:cs typeface="Aharoni" pitchFamily="2" charset="-79"/>
            </a:endParaRPr>
          </a:p>
        </p:txBody>
      </p:sp>
      <p:pic>
        <p:nvPicPr>
          <p:cNvPr id="128003" name="Picture 2" descr="http://snibbeorthopedics.com/wp-content/uploads/2011/10/triceps-ruptur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88" y="2643188"/>
            <a:ext cx="2552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4" descr="https://i.ytimg.com/vi/MOnbmEU6i88/hqdefault.jpg"/>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285750" y="1571625"/>
            <a:ext cx="4857750" cy="5072063"/>
          </a:xfr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55727134"/>
      </p:ext>
    </p:extLst>
  </p:cSld>
  <p:clrMapOvr>
    <a:masterClrMapping/>
  </p:clrMapOvr>
  <mc:AlternateContent xmlns:mc="http://schemas.openxmlformats.org/markup-compatibility/2006">
    <mc:Choice xmlns:p14="http://schemas.microsoft.com/office/powerpoint/2010/main" Requires="p14">
      <p:transition spd="slow" p14:dur="2000" advTm="4223"/>
    </mc:Choice>
    <mc:Fallback>
      <p:transition spd="slow" advTm="4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500063" y="0"/>
            <a:ext cx="8129587" cy="1214438"/>
          </a:xfrm>
          <a:solidFill>
            <a:schemeClr val="tx1"/>
          </a:solidFill>
        </p:spPr>
        <p:txBody>
          <a:bodyPr/>
          <a:lstStyle/>
          <a:p>
            <a:r>
              <a:rPr lang="en-US" altLang="en-US" sz="4400" smtClean="0">
                <a:solidFill>
                  <a:srgbClr val="FFFF00"/>
                </a:solidFill>
                <a:latin typeface="Aharoni" panose="02010803020104030203" pitchFamily="2" charset="-79"/>
                <a:cs typeface="Aharoni" panose="02010803020104030203" pitchFamily="2" charset="-79"/>
              </a:rPr>
              <a:t>Hand &amp; Wrist Examination</a:t>
            </a:r>
          </a:p>
        </p:txBody>
      </p:sp>
      <p:sp>
        <p:nvSpPr>
          <p:cNvPr id="130051" name="Content Placeholder 2"/>
          <p:cNvSpPr>
            <a:spLocks noGrp="1"/>
          </p:cNvSpPr>
          <p:nvPr>
            <p:ph sz="quarter" idx="1"/>
          </p:nvPr>
        </p:nvSpPr>
        <p:spPr/>
        <p:txBody>
          <a:bodyPr/>
          <a:lstStyle/>
          <a:p>
            <a:endParaRPr lang="en-US" altLang="en-US" smtClean="0">
              <a:cs typeface="Times New Roman" panose="02020603050405020304" pitchFamily="18" charset="0"/>
            </a:endParaRPr>
          </a:p>
        </p:txBody>
      </p:sp>
      <p:pic>
        <p:nvPicPr>
          <p:cNvPr id="130052" name="Picture 2" descr="http://www.osceskills.com/resources/Power-grip-around-middle-and-index-fing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85875"/>
            <a:ext cx="8763000" cy="533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0630567"/>
      </p:ext>
    </p:extLst>
  </p:cSld>
  <p:clrMapOvr>
    <a:masterClrMapping/>
  </p:clrMapOvr>
  <mc:AlternateContent xmlns:mc="http://schemas.openxmlformats.org/markup-compatibility/2006" xmlns:p14="http://schemas.microsoft.com/office/powerpoint/2010/main">
    <mc:Choice Requires="p14">
      <p:transition spd="slow" p14:dur="2000" advTm="3221"/>
    </mc:Choice>
    <mc:Fallback xmlns="">
      <p:transition spd="slow" advTm="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solidFill>
            <a:schemeClr val="tx1"/>
          </a:solidFill>
        </p:spPr>
        <p:txBody>
          <a:bodyPr/>
          <a:lstStyle/>
          <a:p>
            <a:r>
              <a:rPr lang="en-US" altLang="en-US" smtClean="0">
                <a:solidFill>
                  <a:srgbClr val="FFFF00"/>
                </a:solidFill>
                <a:latin typeface="Aharoni" panose="02010803020104030203" pitchFamily="2" charset="-79"/>
                <a:cs typeface="Aharoni" panose="02010803020104030203" pitchFamily="2" charset="-79"/>
              </a:rPr>
              <a:t>Hand &amp; Wrist Examination</a:t>
            </a:r>
            <a:endParaRPr lang="en-US" altLang="en-US" smtClean="0">
              <a:cs typeface="Tahoma" panose="020B0604030504040204" pitchFamily="34" charset="0"/>
            </a:endParaRPr>
          </a:p>
        </p:txBody>
      </p:sp>
      <p:pic>
        <p:nvPicPr>
          <p:cNvPr id="131075" name="Picture 4" descr="https://informatics.med.nyu.edu/modules/pub/neurosurgery/Img00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1571625"/>
            <a:ext cx="6357937"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86198819"/>
      </p:ext>
    </p:extLst>
  </p:cSld>
  <p:clrMapOvr>
    <a:masterClrMapping/>
  </p:clrMapOvr>
  <mc:AlternateContent xmlns:mc="http://schemas.openxmlformats.org/markup-compatibility/2006" xmlns:p14="http://schemas.microsoft.com/office/powerpoint/2010/main">
    <mc:Choice Requires="p14">
      <p:transition spd="slow" p14:dur="2000" advTm="4239"/>
    </mc:Choice>
    <mc:Fallback xmlns="">
      <p:transition spd="slow" advTm="4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مقدمه</a:t>
            </a:r>
            <a:endParaRPr lang="en-US" b="1" dirty="0">
              <a:cs typeface="B Yagut" panose="00000400000000000000" pitchFamily="2" charset="-78"/>
            </a:endParaRPr>
          </a:p>
        </p:txBody>
      </p:sp>
      <p:sp>
        <p:nvSpPr>
          <p:cNvPr id="3" name="Content Placeholder 2"/>
          <p:cNvSpPr>
            <a:spLocks noGrp="1"/>
          </p:cNvSpPr>
          <p:nvPr>
            <p:ph sz="half" idx="1"/>
          </p:nvPr>
        </p:nvSpPr>
        <p:spPr>
          <a:xfrm>
            <a:off x="457200" y="2057400"/>
            <a:ext cx="8229600" cy="3657600"/>
          </a:xfrm>
        </p:spPr>
        <p:txBody>
          <a:bodyPr>
            <a:normAutofit/>
          </a:bodyPr>
          <a:lstStyle/>
          <a:p>
            <a:pPr marL="0" indent="0" algn="just">
              <a:lnSpc>
                <a:spcPct val="150000"/>
              </a:lnSpc>
              <a:buNone/>
            </a:pPr>
            <a:r>
              <a:rPr lang="fa-IR" sz="2600" dirty="0"/>
              <a:t>در جلسه </a:t>
            </a:r>
            <a:r>
              <a:rPr lang="fa-IR" sz="2600" dirty="0" smtClean="0"/>
              <a:t>قبل، بررسی </a:t>
            </a:r>
            <a:r>
              <a:rPr lang="fa-IR" sz="2600" dirty="0"/>
              <a:t>وضعیت روانی و رفتار بیمار، معاینه پوست</a:t>
            </a:r>
            <a:r>
              <a:rPr lang="fa-IR" sz="2600" dirty="0" smtClean="0"/>
              <a:t>، سر</a:t>
            </a:r>
            <a:r>
              <a:rPr lang="fa-IR" sz="2600" dirty="0"/>
              <a:t>، چشم ها، گوش ها، بینی و سینوس ها، گلو یا دهان و حلق، گردن، قفسه صدری و ریه ها، ارایه شد. این جلسه، به معاینه پستان ها و نواحی زیر بغل، دستگاه قلبی عروقی، شکم، اندام های تناسلی، سیستم عروق محیطی، سیستم عضلانی-اسکلتی، </a:t>
            </a:r>
            <a:r>
              <a:rPr lang="fa-IR" sz="2600" dirty="0" smtClean="0"/>
              <a:t>اختصاص </a:t>
            </a:r>
            <a:r>
              <a:rPr lang="fa-IR" sz="2600" dirty="0"/>
              <a:t>دارد.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3479091"/>
      </p:ext>
    </p:extLst>
  </p:cSld>
  <p:clrMapOvr>
    <a:masterClrMapping/>
  </p:clrMapOvr>
  <mc:AlternateContent xmlns:mc="http://schemas.openxmlformats.org/markup-compatibility/2006" xmlns:p14="http://schemas.microsoft.com/office/powerpoint/2010/main">
    <mc:Choice Requires="p14">
      <p:transition spd="slow" p14:dur="2000" advTm="31231"/>
    </mc:Choice>
    <mc:Fallback xmlns="">
      <p:transition spd="slow" advTm="31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500063" y="142875"/>
            <a:ext cx="8129587" cy="1143000"/>
          </a:xfrm>
          <a:solidFill>
            <a:schemeClr val="tx1"/>
          </a:solidFill>
        </p:spPr>
        <p:txBody>
          <a:bodyPr/>
          <a:lstStyle/>
          <a:p>
            <a:r>
              <a:rPr lang="en-US" altLang="en-US" sz="4800" smtClean="0">
                <a:solidFill>
                  <a:srgbClr val="FFFF00"/>
                </a:solidFill>
                <a:latin typeface="Aharoni" panose="02010803020104030203" pitchFamily="2" charset="-79"/>
                <a:cs typeface="Aharoni" panose="02010803020104030203" pitchFamily="2" charset="-79"/>
              </a:rPr>
              <a:t>hip strength testing</a:t>
            </a:r>
          </a:p>
        </p:txBody>
      </p:sp>
      <p:sp>
        <p:nvSpPr>
          <p:cNvPr id="132099" name="Content Placeholder 2"/>
          <p:cNvSpPr>
            <a:spLocks noGrp="1"/>
          </p:cNvSpPr>
          <p:nvPr>
            <p:ph sz="quarter" idx="1"/>
          </p:nvPr>
        </p:nvSpPr>
        <p:spPr/>
        <p:txBody>
          <a:bodyPr/>
          <a:lstStyle/>
          <a:p>
            <a:endParaRPr lang="en-US" altLang="en-US" smtClean="0">
              <a:cs typeface="Times New Roman" panose="02020603050405020304" pitchFamily="18" charset="0"/>
            </a:endParaRPr>
          </a:p>
        </p:txBody>
      </p:sp>
      <p:pic>
        <p:nvPicPr>
          <p:cNvPr id="132100" name="Picture 2" descr="http://geekymedics.com/wp-content/uploads/2015/03/Hip-flex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47800"/>
            <a:ext cx="8305800" cy="499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45197502"/>
      </p:ext>
    </p:extLst>
  </p:cSld>
  <p:clrMapOvr>
    <a:masterClrMapping/>
  </p:clrMapOvr>
  <mc:AlternateContent xmlns:mc="http://schemas.openxmlformats.org/markup-compatibility/2006" xmlns:p14="http://schemas.microsoft.com/office/powerpoint/2010/main">
    <mc:Choice Requires="p14">
      <p:transition spd="slow" p14:dur="2000" advTm="3227"/>
    </mc:Choice>
    <mc:Fallback xmlns="">
      <p:transition spd="slow" advTm="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500063" y="142875"/>
            <a:ext cx="8129587" cy="1143000"/>
          </a:xfrm>
          <a:solidFill>
            <a:schemeClr val="tx1"/>
          </a:solidFill>
        </p:spPr>
        <p:txBody>
          <a:bodyPr/>
          <a:lstStyle/>
          <a:p>
            <a:r>
              <a:rPr lang="en-US" altLang="en-US" sz="4800" smtClean="0">
                <a:solidFill>
                  <a:srgbClr val="FFFF00"/>
                </a:solidFill>
                <a:latin typeface="Aharoni" panose="02010803020104030203" pitchFamily="2" charset="-79"/>
                <a:cs typeface="Aharoni" panose="02010803020104030203" pitchFamily="2" charset="-79"/>
              </a:rPr>
              <a:t>hip abduction testing</a:t>
            </a:r>
          </a:p>
        </p:txBody>
      </p:sp>
      <p:pic>
        <p:nvPicPr>
          <p:cNvPr id="133123" name="Picture 2" descr="http://geekymedics.com/wp-content/uploads/2013/04/HIP-ABDUCTION-NEW.jpg"/>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285750" y="1785938"/>
            <a:ext cx="8643938" cy="4857750"/>
          </a:xfr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02549870"/>
      </p:ext>
    </p:extLst>
  </p:cSld>
  <p:clrMapOvr>
    <a:masterClrMapping/>
  </p:clrMapOvr>
  <mc:AlternateContent xmlns:mc="http://schemas.openxmlformats.org/markup-compatibility/2006" xmlns:p14="http://schemas.microsoft.com/office/powerpoint/2010/main">
    <mc:Choice Requires="p14">
      <p:transition spd="slow" p14:dur="2000" advTm="4217"/>
    </mc:Choice>
    <mc:Fallback xmlns="">
      <p:transition spd="slow" advTm="4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500063" y="142875"/>
            <a:ext cx="8129587" cy="1143000"/>
          </a:xfrm>
          <a:solidFill>
            <a:schemeClr val="tx1"/>
          </a:solidFill>
        </p:spPr>
        <p:txBody>
          <a:bodyPr/>
          <a:lstStyle/>
          <a:p>
            <a:r>
              <a:rPr lang="en-US" altLang="en-US" sz="4800" smtClean="0">
                <a:solidFill>
                  <a:srgbClr val="FFFF00"/>
                </a:solidFill>
                <a:latin typeface="Aharoni" panose="02010803020104030203" pitchFamily="2" charset="-79"/>
                <a:cs typeface="Aharoni" panose="02010803020104030203" pitchFamily="2" charset="-79"/>
              </a:rPr>
              <a:t>hip adduction testing</a:t>
            </a:r>
          </a:p>
        </p:txBody>
      </p:sp>
      <p:pic>
        <p:nvPicPr>
          <p:cNvPr id="134147" name="Picture 2" descr="http://www.aspetar.com/journal/upload/images/20141026105019.png"/>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571500" y="1447800"/>
            <a:ext cx="8001000" cy="5124450"/>
          </a:xfr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8748327"/>
      </p:ext>
    </p:extLst>
  </p:cSld>
  <p:clrMapOvr>
    <a:masterClrMapping/>
  </p:clrMapOvr>
  <mc:AlternateContent xmlns:mc="http://schemas.openxmlformats.org/markup-compatibility/2006" xmlns:p14="http://schemas.microsoft.com/office/powerpoint/2010/main">
    <mc:Choice Requires="p14">
      <p:transition spd="slow" p14:dur="2000" advTm="3224"/>
    </mc:Choice>
    <mc:Fallback xmlns="">
      <p:transition spd="slow" advTm="3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solidFill>
            <a:schemeClr val="tx1"/>
          </a:solidFill>
        </p:spPr>
        <p:txBody>
          <a:bodyPr/>
          <a:lstStyle/>
          <a:p>
            <a:r>
              <a:rPr lang="en-US" altLang="en-US" sz="4800" b="1" smtClean="0">
                <a:solidFill>
                  <a:srgbClr val="FFFF00"/>
                </a:solidFill>
                <a:latin typeface="Aharoni" panose="02010803020104030203" pitchFamily="2" charset="-79"/>
                <a:cs typeface="Aharoni" panose="02010803020104030203" pitchFamily="2" charset="-79"/>
              </a:rPr>
              <a:t>hamstring testing</a:t>
            </a:r>
          </a:p>
        </p:txBody>
      </p:sp>
      <p:pic>
        <p:nvPicPr>
          <p:cNvPr id="135171" name="Picture 2" descr="http://s0www.utdlab.com/contents/images/EM/74953/Concen_hamstr_strength_test.jpg?title=Concentric+hamstring+strength+testing"/>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571500" y="1643063"/>
            <a:ext cx="7929563" cy="4714875"/>
          </a:xfrm>
          <a:noFill/>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39556162"/>
      </p:ext>
    </p:extLst>
  </p:cSld>
  <p:clrMapOvr>
    <a:masterClrMapping/>
  </p:clrMapOvr>
  <mc:AlternateContent xmlns:mc="http://schemas.openxmlformats.org/markup-compatibility/2006" xmlns:p14="http://schemas.microsoft.com/office/powerpoint/2010/main">
    <mc:Choice Requires="p14">
      <p:transition spd="slow" p14:dur="2000" advTm="3233"/>
    </mc:Choice>
    <mc:Fallback xmlns="">
      <p:transition spd="slow" advTm="3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571500" y="274638"/>
            <a:ext cx="8115300" cy="1143000"/>
          </a:xfrm>
          <a:solidFill>
            <a:schemeClr val="tx1"/>
          </a:solidFill>
        </p:spPr>
        <p:txBody>
          <a:bodyPr/>
          <a:lstStyle/>
          <a:p>
            <a:r>
              <a:rPr lang="en-US" altLang="en-US" sz="5400" b="1" smtClean="0">
                <a:solidFill>
                  <a:srgbClr val="FFFF00"/>
                </a:solidFill>
                <a:latin typeface="Aharoni" panose="02010803020104030203" pitchFamily="2" charset="-79"/>
                <a:cs typeface="Aharoni" panose="02010803020104030203" pitchFamily="2" charset="-79"/>
              </a:rPr>
              <a:t>Mcmurray Test</a:t>
            </a:r>
          </a:p>
        </p:txBody>
      </p:sp>
      <p:pic>
        <p:nvPicPr>
          <p:cNvPr id="137219" name="Picture 2" descr="https://i.ytimg.com/vi/lx-6uvKfbBE/maxresdefault.jpg"/>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214313" y="1547813"/>
            <a:ext cx="8715375" cy="509587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09983100"/>
      </p:ext>
    </p:extLst>
  </p:cSld>
  <p:clrMapOvr>
    <a:masterClrMapping/>
  </p:clrMapOvr>
  <mc:AlternateContent xmlns:mc="http://schemas.openxmlformats.org/markup-compatibility/2006" xmlns:p14="http://schemas.microsoft.com/office/powerpoint/2010/main">
    <mc:Choice Requires="p14">
      <p:transition spd="slow" p14:dur="2000" advTm="3220"/>
    </mc:Choice>
    <mc:Fallback xmlns="">
      <p:transition spd="slow" advTm="3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solidFill>
            <a:schemeClr val="tx1"/>
          </a:solidFill>
        </p:spPr>
        <p:txBody>
          <a:bodyPr/>
          <a:lstStyle/>
          <a:p>
            <a:r>
              <a:rPr lang="en-US" altLang="en-US" sz="5400" smtClean="0">
                <a:solidFill>
                  <a:srgbClr val="FFFF00"/>
                </a:solidFill>
                <a:latin typeface="Aharoni" panose="02010803020104030203" pitchFamily="2" charset="-79"/>
                <a:cs typeface="Aharoni" panose="02010803020104030203" pitchFamily="2" charset="-79"/>
              </a:rPr>
              <a:t>phalen’s test</a:t>
            </a:r>
          </a:p>
        </p:txBody>
      </p:sp>
      <p:pic>
        <p:nvPicPr>
          <p:cNvPr id="139267" name="Picture 4" descr="http://healingartsce.com/images/cts-phalen-te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143125"/>
            <a:ext cx="4267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6" descr="http://www.lakeoswegoplasticsurgery.com/hand/tinels_test-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2000250"/>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3812226"/>
      </p:ext>
    </p:extLst>
  </p:cSld>
  <p:clrMapOvr>
    <a:masterClrMapping/>
  </p:clrMapOvr>
  <mc:AlternateContent xmlns:mc="http://schemas.openxmlformats.org/markup-compatibility/2006" xmlns:p14="http://schemas.microsoft.com/office/powerpoint/2010/main">
    <mc:Choice Requires="p14">
      <p:transition spd="slow" p14:dur="2000" advTm="4225"/>
    </mc:Choice>
    <mc:Fallback xmlns="">
      <p:transition spd="slow" advTm="4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b="1" dirty="0" smtClean="0">
                <a:cs typeface="B Yagut" panose="00000400000000000000" pitchFamily="2" charset="-78"/>
              </a:rPr>
              <a:t>خلاصه مطالب و نتیجه گیری</a:t>
            </a:r>
            <a:endParaRPr lang="en-US" b="1" dirty="0">
              <a:cs typeface="B Yagut" panose="00000400000000000000" pitchFamily="2" charset="-78"/>
            </a:endParaRPr>
          </a:p>
        </p:txBody>
      </p:sp>
      <p:sp>
        <p:nvSpPr>
          <p:cNvPr id="8" name="Content Placeholder 7"/>
          <p:cNvSpPr>
            <a:spLocks noGrp="1"/>
          </p:cNvSpPr>
          <p:nvPr>
            <p:ph idx="1"/>
          </p:nvPr>
        </p:nvSpPr>
        <p:spPr/>
        <p:txBody>
          <a:bodyPr>
            <a:normAutofit fontScale="70000" lnSpcReduction="20000"/>
          </a:bodyPr>
          <a:lstStyle/>
          <a:p>
            <a:pPr marL="0" indent="0">
              <a:lnSpc>
                <a:spcPct val="150000"/>
              </a:lnSpc>
              <a:buNone/>
            </a:pPr>
            <a:endParaRPr lang="fa-IR" dirty="0"/>
          </a:p>
          <a:p>
            <a:pPr marL="0" indent="0" algn="just">
              <a:lnSpc>
                <a:spcPct val="160000"/>
              </a:lnSpc>
              <a:buNone/>
            </a:pPr>
            <a:r>
              <a:rPr lang="fa-IR" sz="3400" dirty="0"/>
              <a:t>این درس به شما کمک می کند بتوانید بیمار خود را برسی نموده و با توجه به علائم و نشانه ها، اقدامات لازم را در جهت رفع مشکل آن کمک رسانی کنید.</a:t>
            </a:r>
          </a:p>
          <a:p>
            <a:pPr marL="0" indent="0" algn="just">
              <a:lnSpc>
                <a:spcPct val="150000"/>
              </a:lnSpc>
              <a:buNone/>
            </a:pPr>
            <a:r>
              <a:rPr lang="fa-IR" sz="3400" dirty="0" smtClean="0"/>
              <a:t>در این </a:t>
            </a:r>
            <a:r>
              <a:rPr lang="fa-IR" sz="3400" dirty="0"/>
              <a:t>فصل </a:t>
            </a:r>
            <a:r>
              <a:rPr lang="fa-IR" sz="3400" dirty="0" smtClean="0"/>
              <a:t>با </a:t>
            </a:r>
            <a:r>
              <a:rPr lang="fa-IR" sz="3400" dirty="0"/>
              <a:t>اجزای معاینه بالینی </a:t>
            </a:r>
            <a:r>
              <a:rPr lang="fa-IR" sz="3400" dirty="0" smtClean="0"/>
              <a:t>بیمارآشنا شدید. حال می توانید با اطلاعات به دست آمده از شرح حال بیمار و معاینات انجام شده استدلال بالینی نمایید و با تشخیص های افتراقی درمان مناسب را برای بیمار شروع نمایید و یا در صورت نیاز بیمار را جهت انجام معاینات تکمیلی و انجام آزمایشات پاراکلنیکال به پزشک ارجاع دهید. </a:t>
            </a:r>
            <a:endParaRPr lang="fa-IR" sz="3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6318589"/>
      </p:ext>
    </p:extLst>
  </p:cSld>
  <p:clrMapOvr>
    <a:masterClrMapping/>
  </p:clrMapOvr>
  <mc:AlternateContent xmlns:mc="http://schemas.openxmlformats.org/markup-compatibility/2006" xmlns:p14="http://schemas.microsoft.com/office/powerpoint/2010/main">
    <mc:Choice Requires="p14">
      <p:transition spd="slow" p14:dur="2000" advTm="55217"/>
    </mc:Choice>
    <mc:Fallback xmlns="">
      <p:transition spd="slow" advTm="55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fa-IR" dirty="0"/>
              <a:t>پرسش و تمرین</a:t>
            </a:r>
            <a:endParaRPr lang="en-US" b="1" dirty="0">
              <a:cs typeface="B Yagut" panose="00000400000000000000" pitchFamily="2" charset="-78"/>
            </a:endParaRPr>
          </a:p>
        </p:txBody>
      </p:sp>
      <p:sp>
        <p:nvSpPr>
          <p:cNvPr id="8" name="Content Placeholder 7"/>
          <p:cNvSpPr>
            <a:spLocks noGrp="1"/>
          </p:cNvSpPr>
          <p:nvPr>
            <p:ph idx="1"/>
          </p:nvPr>
        </p:nvSpPr>
        <p:spPr/>
        <p:txBody>
          <a:bodyPr>
            <a:normAutofit/>
          </a:bodyPr>
          <a:lstStyle/>
          <a:p>
            <a:pPr marL="0" indent="0">
              <a:buNone/>
            </a:pPr>
            <a:endParaRPr lang="en-US" b="1" dirty="0"/>
          </a:p>
          <a:p>
            <a:pPr marL="0" indent="0">
              <a:buNone/>
            </a:pPr>
            <a:r>
              <a:rPr lang="fa-IR" dirty="0"/>
              <a:t>1</a:t>
            </a:r>
            <a:r>
              <a:rPr lang="fa-IR" dirty="0" smtClean="0"/>
              <a:t>- </a:t>
            </a:r>
            <a:r>
              <a:rPr lang="fa-IR" dirty="0"/>
              <a:t>معاینه پستان ها و نواحی زیر </a:t>
            </a:r>
            <a:r>
              <a:rPr lang="fa-IR" dirty="0" smtClean="0"/>
              <a:t>بغل را توضح دهید.</a:t>
            </a:r>
            <a:endParaRPr lang="fa-IR" dirty="0"/>
          </a:p>
          <a:p>
            <a:pPr marL="0" indent="0">
              <a:buNone/>
            </a:pPr>
            <a:r>
              <a:rPr lang="fa-IR" dirty="0" smtClean="0"/>
              <a:t>2- </a:t>
            </a:r>
            <a:r>
              <a:rPr lang="fa-IR" dirty="0"/>
              <a:t>معاینه دستگاه قلبی </a:t>
            </a:r>
            <a:r>
              <a:rPr lang="fa-IR" dirty="0" smtClean="0"/>
              <a:t>عروقی</a:t>
            </a:r>
            <a:r>
              <a:rPr lang="fa-IR" dirty="0"/>
              <a:t> را توضح </a:t>
            </a:r>
            <a:r>
              <a:rPr lang="fa-IR" dirty="0" smtClean="0"/>
              <a:t>دهید</a:t>
            </a:r>
            <a:r>
              <a:rPr lang="fa-IR" dirty="0"/>
              <a:t>.</a:t>
            </a:r>
          </a:p>
          <a:p>
            <a:pPr marL="0" indent="0">
              <a:buNone/>
            </a:pPr>
            <a:r>
              <a:rPr lang="fa-IR" dirty="0" smtClean="0"/>
              <a:t>3- </a:t>
            </a:r>
            <a:r>
              <a:rPr lang="fa-IR" dirty="0"/>
              <a:t>معاینه </a:t>
            </a:r>
            <a:r>
              <a:rPr lang="fa-IR" dirty="0" smtClean="0"/>
              <a:t>شکم</a:t>
            </a:r>
            <a:r>
              <a:rPr lang="fa-IR" dirty="0"/>
              <a:t> را توضح </a:t>
            </a:r>
            <a:r>
              <a:rPr lang="fa-IR" dirty="0" smtClean="0"/>
              <a:t>دهید</a:t>
            </a:r>
            <a:r>
              <a:rPr lang="fa-IR" dirty="0"/>
              <a:t>.</a:t>
            </a:r>
          </a:p>
          <a:p>
            <a:pPr marL="0" indent="0">
              <a:buNone/>
            </a:pPr>
            <a:r>
              <a:rPr lang="fa-IR" dirty="0" smtClean="0"/>
              <a:t>4- </a:t>
            </a:r>
            <a:r>
              <a:rPr lang="fa-IR" dirty="0"/>
              <a:t>معاینه اندام های </a:t>
            </a:r>
            <a:r>
              <a:rPr lang="fa-IR" dirty="0" smtClean="0"/>
              <a:t>تناسلی</a:t>
            </a:r>
            <a:r>
              <a:rPr lang="fa-IR" dirty="0"/>
              <a:t> را توضح </a:t>
            </a:r>
            <a:r>
              <a:rPr lang="fa-IR" dirty="0" smtClean="0"/>
              <a:t>دهید</a:t>
            </a:r>
            <a:r>
              <a:rPr lang="fa-IR" dirty="0"/>
              <a:t>.</a:t>
            </a:r>
          </a:p>
          <a:p>
            <a:pPr marL="0" indent="0">
              <a:buNone/>
            </a:pPr>
            <a:r>
              <a:rPr lang="fa-IR" dirty="0" smtClean="0"/>
              <a:t>5-معاینه </a:t>
            </a:r>
            <a:r>
              <a:rPr lang="fa-IR" dirty="0"/>
              <a:t>سیستم عروق </a:t>
            </a:r>
            <a:r>
              <a:rPr lang="fa-IR" dirty="0" smtClean="0"/>
              <a:t>محیطی</a:t>
            </a:r>
            <a:r>
              <a:rPr lang="fa-IR" dirty="0"/>
              <a:t> را توضح </a:t>
            </a:r>
            <a:r>
              <a:rPr lang="fa-IR" dirty="0" smtClean="0"/>
              <a:t>دهید</a:t>
            </a:r>
            <a:r>
              <a:rPr lang="fa-IR" dirty="0"/>
              <a:t>.</a:t>
            </a:r>
          </a:p>
          <a:p>
            <a:pPr marL="0" indent="0">
              <a:buNone/>
            </a:pPr>
            <a:r>
              <a:rPr lang="fa-IR" b="1" dirty="0" smtClean="0"/>
              <a:t>6- </a:t>
            </a:r>
            <a:r>
              <a:rPr lang="fa-IR" dirty="0"/>
              <a:t>معاینه</a:t>
            </a:r>
            <a:r>
              <a:rPr lang="fa-IR" b="1" dirty="0"/>
              <a:t> </a:t>
            </a:r>
            <a:r>
              <a:rPr lang="fa-IR" dirty="0"/>
              <a:t>سیستم </a:t>
            </a:r>
            <a:r>
              <a:rPr lang="fa-IR" dirty="0" smtClean="0"/>
              <a:t>عضلانی-اسکلتی</a:t>
            </a:r>
            <a:r>
              <a:rPr lang="fa-IR" dirty="0"/>
              <a:t> را توضح </a:t>
            </a:r>
            <a:r>
              <a:rPr lang="fa-IR" dirty="0" smtClean="0"/>
              <a:t>دهید.</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19985202"/>
      </p:ext>
    </p:extLst>
  </p:cSld>
  <p:clrMapOvr>
    <a:masterClrMapping/>
  </p:clrMapOvr>
  <mc:AlternateContent xmlns:mc="http://schemas.openxmlformats.org/markup-compatibility/2006">
    <mc:Choice xmlns:p14="http://schemas.microsoft.com/office/powerpoint/2010/main" Requires="p14">
      <p:transition spd="slow" p14:dur="2000" advTm="24287"/>
    </mc:Choice>
    <mc:Fallback>
      <p:transition spd="slow" advTm="24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9100" y="228600"/>
            <a:ext cx="8229600" cy="762000"/>
          </a:xfrm>
        </p:spPr>
        <p:txBody>
          <a:bodyPr>
            <a:normAutofit/>
          </a:bodyPr>
          <a:lstStyle/>
          <a:p>
            <a:pPr rtl="1"/>
            <a:r>
              <a:rPr lang="fa-IR" b="1" dirty="0" smtClean="0">
                <a:cs typeface="B Yagut" panose="00000400000000000000" pitchFamily="2" charset="-78"/>
              </a:rPr>
              <a:t>فهرست منابع</a:t>
            </a:r>
            <a:endParaRPr lang="en-US" b="1" dirty="0">
              <a:cs typeface="B Yagut" panose="00000400000000000000" pitchFamily="2" charset="-78"/>
            </a:endParaRPr>
          </a:p>
        </p:txBody>
      </p:sp>
      <p:sp>
        <p:nvSpPr>
          <p:cNvPr id="8" name="Content Placeholder 7"/>
          <p:cNvSpPr>
            <a:spLocks noGrp="1"/>
          </p:cNvSpPr>
          <p:nvPr>
            <p:ph idx="1"/>
          </p:nvPr>
        </p:nvSpPr>
        <p:spPr>
          <a:xfrm>
            <a:off x="152400" y="1524000"/>
            <a:ext cx="8763000" cy="5029200"/>
          </a:xfrm>
        </p:spPr>
        <p:txBody>
          <a:bodyPr>
            <a:noAutofit/>
          </a:bodyPr>
          <a:lstStyle/>
          <a:p>
            <a:pPr marL="742950" indent="-742950">
              <a:lnSpc>
                <a:spcPct val="150000"/>
              </a:lnSpc>
              <a:spcBef>
                <a:spcPts val="0"/>
              </a:spcBef>
              <a:spcAft>
                <a:spcPts val="1000"/>
              </a:spcAft>
              <a:buFont typeface="+mj-lt"/>
              <a:buAutoNum type="arabicPeriod"/>
            </a:pPr>
            <a:r>
              <a:rPr lang="fa-IR" sz="2000" dirty="0" smtClean="0">
                <a:latin typeface="Arial"/>
                <a:ea typeface="Times New Roman"/>
              </a:rPr>
              <a:t>باربارابیتز/معاینات بالینی و روش گرفتن شرح حال(2017).ترجمه دکتر محمد مهدی غیرتیان .دکتر محمد جواد قنبری.دکتر علی اسدالهی امین.دکتر شبنم محمدی.دکتر سرور صائبی</a:t>
            </a:r>
            <a:endParaRPr lang="en-US" sz="2000" dirty="0" smtClean="0">
              <a:latin typeface="Franklin Gothic Medium"/>
              <a:ea typeface="Times New Roman"/>
            </a:endParaRPr>
          </a:p>
          <a:p>
            <a:pPr marL="514350" lvl="0" indent="-514350">
              <a:lnSpc>
                <a:spcPct val="150000"/>
              </a:lnSpc>
              <a:spcBef>
                <a:spcPts val="0"/>
              </a:spcBef>
              <a:spcAft>
                <a:spcPts val="1000"/>
              </a:spcAft>
              <a:buFont typeface="+mj-lt"/>
              <a:buAutoNum type="arabicPeriod"/>
            </a:pPr>
            <a:r>
              <a:rPr lang="fa-IR" sz="2000" dirty="0">
                <a:solidFill>
                  <a:prstClr val="black"/>
                </a:solidFill>
                <a:latin typeface="Franklin Gothic Medium"/>
                <a:ea typeface="Times New Roman"/>
              </a:rPr>
              <a:t>باربارا </a:t>
            </a:r>
            <a:r>
              <a:rPr lang="fa-IR" sz="2000" dirty="0" smtClean="0">
                <a:solidFill>
                  <a:prstClr val="black"/>
                </a:solidFill>
                <a:latin typeface="Franklin Gothic Medium"/>
                <a:ea typeface="Times New Roman"/>
              </a:rPr>
              <a:t>بیتز /</a:t>
            </a:r>
            <a:r>
              <a:rPr lang="fa-IR" sz="2000" dirty="0" smtClean="0">
                <a:latin typeface="Franklin Gothic Medium"/>
                <a:ea typeface="Times New Roman"/>
              </a:rPr>
              <a:t>لین بیکلی .روبرت هوکلمن/راهنمای </a:t>
            </a:r>
            <a:r>
              <a:rPr lang="fa-IR" sz="2000" dirty="0">
                <a:latin typeface="Franklin Gothic Medium"/>
                <a:ea typeface="Times New Roman"/>
              </a:rPr>
              <a:t>جیبی </a:t>
            </a:r>
            <a:r>
              <a:rPr lang="fa-IR" sz="2000" dirty="0" smtClean="0">
                <a:latin typeface="Franklin Gothic Medium"/>
                <a:ea typeface="Times New Roman"/>
              </a:rPr>
              <a:t>معاینه فیزیکی و گرفتن شرح حال بالینی. (2007). ترجمه دکتر محسن ارجمند </a:t>
            </a:r>
            <a:r>
              <a:rPr lang="en-US" sz="2000" dirty="0" smtClean="0">
                <a:latin typeface="Franklin Gothic Medium"/>
                <a:ea typeface="Times New Roman"/>
              </a:rPr>
              <a:t>.</a:t>
            </a:r>
            <a:r>
              <a:rPr lang="fa-IR" sz="2000" dirty="0" smtClean="0">
                <a:latin typeface="Franklin Gothic Medium"/>
                <a:ea typeface="Times New Roman"/>
              </a:rPr>
              <a:t>دکتر آرزو مفخمی</a:t>
            </a:r>
            <a:r>
              <a:rPr lang="fa-IR" sz="2000" b="1" i="1" dirty="0" smtClean="0">
                <a:latin typeface="Franklin Gothic Medium"/>
                <a:ea typeface="Times New Roman"/>
              </a:rPr>
              <a:t> </a:t>
            </a:r>
            <a:endParaRPr lang="en-US" sz="2000" dirty="0">
              <a:latin typeface="Franklin Gothic Medium"/>
              <a:ea typeface="Times New Roman"/>
            </a:endParaRPr>
          </a:p>
          <a:p>
            <a:pPr marL="514350" lvl="0" indent="-514350">
              <a:lnSpc>
                <a:spcPct val="150000"/>
              </a:lnSpc>
              <a:spcBef>
                <a:spcPts val="0"/>
              </a:spcBef>
              <a:spcAft>
                <a:spcPts val="1000"/>
              </a:spcAft>
              <a:buFont typeface="+mj-lt"/>
              <a:buAutoNum type="arabicPeriod"/>
            </a:pPr>
            <a:r>
              <a:rPr lang="fa-IR" sz="2000" dirty="0" smtClean="0">
                <a:latin typeface="Franklin Gothic Medium"/>
                <a:ea typeface="Times New Roman"/>
              </a:rPr>
              <a:t>کتاب </a:t>
            </a:r>
            <a:r>
              <a:rPr lang="fa-IR" sz="2000" dirty="0">
                <a:latin typeface="Franklin Gothic Medium"/>
                <a:ea typeface="Times New Roman"/>
              </a:rPr>
              <a:t>تشخیص بالینی </a:t>
            </a:r>
            <a:r>
              <a:rPr lang="fa-IR" sz="2000" dirty="0" smtClean="0">
                <a:latin typeface="Franklin Gothic Medium"/>
                <a:ea typeface="Times New Roman"/>
              </a:rPr>
              <a:t>سوارتز/ شرح </a:t>
            </a:r>
            <a:r>
              <a:rPr lang="fa-IR" sz="2000" dirty="0">
                <a:latin typeface="Franklin Gothic Medium"/>
                <a:ea typeface="Times New Roman"/>
              </a:rPr>
              <a:t>حال و معاینه فیزیکی ترجمه دکتر بهداد نوابی ،دکتر مبین گنجی و اشرف صالح فرد. </a:t>
            </a:r>
            <a:r>
              <a:rPr lang="fa-IR" sz="2000" dirty="0" smtClean="0">
                <a:latin typeface="Franklin Gothic Medium"/>
                <a:ea typeface="Times New Roman"/>
              </a:rPr>
              <a:t>2006</a:t>
            </a:r>
            <a:endParaRPr lang="en-US" sz="2000" dirty="0" smtClean="0">
              <a:latin typeface="Franklin Gothic Medium"/>
              <a:ea typeface="Times New Roman"/>
            </a:endParaRPr>
          </a:p>
          <a:p>
            <a:pPr marL="514350" lvl="0" indent="-514350">
              <a:lnSpc>
                <a:spcPct val="150000"/>
              </a:lnSpc>
              <a:spcBef>
                <a:spcPts val="0"/>
              </a:spcBef>
              <a:spcAft>
                <a:spcPts val="1000"/>
              </a:spcAft>
              <a:buFont typeface="+mj-lt"/>
              <a:buAutoNum type="arabicPeriod"/>
            </a:pPr>
            <a:r>
              <a:rPr lang="fa-IR" sz="2000" dirty="0" smtClean="0">
                <a:latin typeface="Franklin Gothic Medium"/>
                <a:ea typeface="Times New Roman"/>
              </a:rPr>
              <a:t>زهرا هدایت . مینا فروردین .سیده معصومه کاظمی/ بسته آموزشی پرستاری از بیمار ویژه بهورزان</a:t>
            </a:r>
            <a:endParaRPr lang="en-US" sz="2000" dirty="0">
              <a:latin typeface="Franklin Gothic Medium"/>
              <a:ea typeface="Times New Roman"/>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015432"/>
      </p:ext>
    </p:extLst>
  </p:cSld>
  <p:clrMapOvr>
    <a:masterClrMapping/>
  </p:clrMapOvr>
  <mc:AlternateContent xmlns:mc="http://schemas.openxmlformats.org/markup-compatibility/2006">
    <mc:Choice xmlns:p14="http://schemas.microsoft.com/office/powerpoint/2010/main" Requires="p14">
      <p:transition spd="slow" p14:dur="2000" advTm="13280"/>
    </mc:Choice>
    <mc:Fallback>
      <p:transition spd="slow" advTm="13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09600" y="1447800"/>
            <a:ext cx="7772400" cy="1470025"/>
          </a:xfrm>
        </p:spPr>
        <p:txBody>
          <a:bodyPr>
            <a:normAutofit fontScale="90000"/>
          </a:bodyPr>
          <a:lstStyle/>
          <a:p>
            <a:pPr rtl="1"/>
            <a:r>
              <a:rPr lang="fa-IR" b="1" dirty="0" smtClean="0">
                <a:cs typeface="B Yagut" panose="00000400000000000000" pitchFamily="2" charset="-78"/>
              </a:rPr>
              <a:t> </a:t>
            </a:r>
            <a:r>
              <a:rPr lang="fa-IR" sz="4000" b="1" dirty="0" smtClean="0">
                <a:cs typeface="B Yagut" panose="00000400000000000000" pitchFamily="2" charset="-78"/>
              </a:rPr>
              <a:t>لطفاً نظرات و پیشنهادات خود پیرامون این بسته آموزشی را به آدرس زیر ارسال کنید</a:t>
            </a:r>
            <a:endParaRPr lang="en-US" sz="4000" b="1" dirty="0">
              <a:cs typeface="B Yagut" panose="00000400000000000000" pitchFamily="2" charset="-78"/>
            </a:endParaRPr>
          </a:p>
        </p:txBody>
      </p:sp>
      <p:sp>
        <p:nvSpPr>
          <p:cNvPr id="5" name="Subtitle 4"/>
          <p:cNvSpPr>
            <a:spLocks noGrp="1"/>
          </p:cNvSpPr>
          <p:nvPr>
            <p:ph type="subTitle" idx="1"/>
          </p:nvPr>
        </p:nvSpPr>
        <p:spPr>
          <a:xfrm>
            <a:off x="762000" y="3200400"/>
            <a:ext cx="7467600" cy="1752600"/>
          </a:xfrm>
        </p:spPr>
        <p:txBody>
          <a:bodyPr>
            <a:normAutofit/>
          </a:bodyPr>
          <a:lstStyle/>
          <a:p>
            <a:pPr rtl="1"/>
            <a:r>
              <a:rPr lang="fa-IR" dirty="0" smtClean="0">
                <a:solidFill>
                  <a:schemeClr val="tx1"/>
                </a:solidFill>
                <a:cs typeface="B Yagut" panose="00000400000000000000" pitchFamily="2" charset="-78"/>
              </a:rPr>
              <a:t> </a:t>
            </a:r>
            <a:r>
              <a:rPr lang="fa-IR" sz="2400" dirty="0" smtClean="0">
                <a:solidFill>
                  <a:schemeClr val="tx1"/>
                </a:solidFill>
              </a:rPr>
              <a:t>دانشگاه علوم پزشکی و خدمات بهداشتی درمانی </a:t>
            </a:r>
            <a:r>
              <a:rPr lang="fa-IR" sz="2400" dirty="0" smtClean="0"/>
              <a:t>شهید بهشتی</a:t>
            </a:r>
          </a:p>
          <a:p>
            <a:pPr rtl="1"/>
            <a:r>
              <a:rPr lang="fa-IR" sz="2400" dirty="0" smtClean="0">
                <a:solidFill>
                  <a:schemeClr val="tx1"/>
                </a:solidFill>
              </a:rPr>
              <a:t>با آرزوی توفیق روز افزون</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57997538"/>
      </p:ext>
    </p:extLst>
  </p:cSld>
  <p:clrMapOvr>
    <a:masterClrMapping/>
  </p:clrMapOvr>
  <mc:AlternateContent xmlns:mc="http://schemas.openxmlformats.org/markup-compatibility/2006">
    <mc:Choice xmlns:p14="http://schemas.microsoft.com/office/powerpoint/2010/main" Requires="p14">
      <p:transition spd="slow" p14:dur="2000" advTm="6231"/>
    </mc:Choice>
    <mc:Fallback>
      <p:transition spd="slow" advTm="6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smtClean="0"/>
              <a:t>پستان ها و نواحی زیر بغل</a:t>
            </a:r>
            <a:endParaRPr lang="en-US" sz="4000" b="1" dirty="0"/>
          </a:p>
        </p:txBody>
      </p:sp>
      <p:sp>
        <p:nvSpPr>
          <p:cNvPr id="3" name="Content Placeholder 2"/>
          <p:cNvSpPr>
            <a:spLocks noGrp="1"/>
          </p:cNvSpPr>
          <p:nvPr>
            <p:ph sz="half" idx="1"/>
          </p:nvPr>
        </p:nvSpPr>
        <p:spPr>
          <a:xfrm>
            <a:off x="457200" y="2514600"/>
            <a:ext cx="8229600" cy="3200400"/>
          </a:xfrm>
        </p:spPr>
        <p:txBody>
          <a:bodyPr>
            <a:normAutofit/>
          </a:bodyPr>
          <a:lstStyle/>
          <a:p>
            <a:pPr marL="0" indent="0">
              <a:buNone/>
            </a:pPr>
            <a:r>
              <a:rPr lang="fa-IR" sz="2400" b="1" dirty="0" smtClean="0">
                <a:solidFill>
                  <a:srgbClr val="00B0F0"/>
                </a:solidFill>
              </a:rPr>
              <a:t>در خانم ها پستان ها را در سه حالت با دست های آزاد، با بالا بردن دست ها و سپس در حالت فشار دادن دست ها بر روی لگن مشاهده کنید.</a:t>
            </a:r>
            <a:endParaRPr lang="en-US" sz="2400" b="1" dirty="0" smtClean="0">
              <a:solidFill>
                <a:srgbClr val="00B0F0"/>
              </a:solidFill>
            </a:endParaRPr>
          </a:p>
          <a:p>
            <a:pPr marL="0" indent="0">
              <a:buNone/>
            </a:pPr>
            <a:endParaRPr lang="fa-IR" sz="2400" b="1" dirty="0" smtClean="0">
              <a:solidFill>
                <a:srgbClr val="00B0F0"/>
              </a:solidFill>
            </a:endParaRPr>
          </a:p>
          <a:p>
            <a:pPr marL="0" indent="0">
              <a:buNone/>
            </a:pPr>
            <a:r>
              <a:rPr lang="fa-IR" sz="2400" dirty="0" smtClean="0"/>
              <a:t>در هر دو جنس زیر بغل ها را مشاهده کنید و عقده های لنفی زیر بغل را لمس کنید.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0928554"/>
      </p:ext>
    </p:extLst>
  </p:cSld>
  <p:clrMapOvr>
    <a:masterClrMapping/>
  </p:clrMapOvr>
  <mc:AlternateContent xmlns:mc="http://schemas.openxmlformats.org/markup-compatibility/2006" xmlns:p14="http://schemas.microsoft.com/office/powerpoint/2010/main">
    <mc:Choice Requires="p14">
      <p:transition spd="slow" p14:dur="2000" advTm="28255"/>
    </mc:Choice>
    <mc:Fallback xmlns="">
      <p:transition spd="slow" advTm="28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smtClean="0"/>
              <a:t>پستان ها و نواحی زیر بغل</a:t>
            </a:r>
            <a:endParaRPr lang="en-US" sz="4000" b="1" dirty="0"/>
          </a:p>
        </p:txBody>
      </p:sp>
      <p:sp>
        <p:nvSpPr>
          <p:cNvPr id="3" name="Content Placeholder 2"/>
          <p:cNvSpPr>
            <a:spLocks noGrp="1"/>
          </p:cNvSpPr>
          <p:nvPr>
            <p:ph sz="half" idx="1"/>
          </p:nvPr>
        </p:nvSpPr>
        <p:spPr>
          <a:xfrm>
            <a:off x="457200" y="1600200"/>
            <a:ext cx="8229600" cy="4525963"/>
          </a:xfrm>
        </p:spPr>
        <p:txBody>
          <a:bodyPr>
            <a:normAutofit/>
          </a:bodyPr>
          <a:lstStyle/>
          <a:p>
            <a:pPr marL="0" indent="0" algn="just">
              <a:buNone/>
            </a:pPr>
            <a:r>
              <a:rPr lang="fa-IR" dirty="0" smtClean="0"/>
              <a:t>نکاتی در مورد سیستم عضلانی-اسکلتی: تا این لحظه، شما بعضی از مشاهدات ابتدایی را در مورد سیستم عضلانی اسکلتی انجام داده اید. شما دست ها را مشاهده کرده اید، قسمت بالای پشت را برانداز کرده اید و حداقل در خانم ها، تخمین خوبی از دامنه حرکتی شانه ها زده اید. از این مشاهدات و مشاهدات بعدی استفاده کنید تا بتوانید تصمیم بگیرید که آیا یک معاینه عضلانی اسکلتی کامل ضرورت دارد یا خیر. اگر نیاز بود در همین حالت که بیمار نشسته است، دست ها، بازوها، شانه ها، گردن و مفاصل را معاینه کنید. مفاصل را مشاهده و لمس کنید و دامنه حرکی آنها را کنترل کنید.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0871657"/>
      </p:ext>
    </p:extLst>
  </p:cSld>
  <p:clrMapOvr>
    <a:masterClrMapping/>
  </p:clrMapOvr>
  <mc:AlternateContent xmlns:mc="http://schemas.openxmlformats.org/markup-compatibility/2006" xmlns:p14="http://schemas.microsoft.com/office/powerpoint/2010/main">
    <mc:Choice Requires="p14">
      <p:transition spd="slow" p14:dur="2000" advTm="62353"/>
    </mc:Choice>
    <mc:Fallback xmlns="">
      <p:transition spd="slow" advTm="62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3600" dirty="0" smtClean="0"/>
              <a:t>پستان ها و نواحی زیر بغل</a:t>
            </a:r>
            <a:endParaRPr lang="en-US" sz="3600" b="1" dirty="0"/>
          </a:p>
        </p:txBody>
      </p:sp>
      <p:pic>
        <p:nvPicPr>
          <p:cNvPr id="5" name="Content Placeholder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724400" y="1447800"/>
            <a:ext cx="3657600" cy="4958055"/>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99" y="1447800"/>
            <a:ext cx="3733801" cy="495805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3564126"/>
      </p:ext>
    </p:extLst>
  </p:cSld>
  <p:clrMapOvr>
    <a:masterClrMapping/>
  </p:clrMapOvr>
  <mc:AlternateContent xmlns:mc="http://schemas.openxmlformats.org/markup-compatibility/2006" xmlns:p14="http://schemas.microsoft.com/office/powerpoint/2010/main">
    <mc:Choice Requires="p14">
      <p:transition spd="slow" p14:dur="2000" advTm="23260"/>
    </mc:Choice>
    <mc:Fallback xmlns="">
      <p:transition spd="slow" advTm="23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8229600" cy="4525963"/>
          </a:xfrm>
        </p:spPr>
        <p:txBody>
          <a:bodyPr>
            <a:normAutofit/>
          </a:bodyPr>
          <a:lstStyle/>
          <a:p>
            <a:pPr marL="0" indent="0">
              <a:buNone/>
            </a:pPr>
            <a:endParaRPr lang="en-US" sz="2400" dirty="0" smtClean="0"/>
          </a:p>
          <a:p>
            <a:pPr marL="0" indent="0">
              <a:buNone/>
            </a:pPr>
            <a:r>
              <a:rPr lang="fa-IR" sz="2400" dirty="0" smtClean="0"/>
              <a:t>پستان </a:t>
            </a:r>
            <a:r>
              <a:rPr lang="fa-IR" sz="2400" dirty="0"/>
              <a:t>ها را لمس </a:t>
            </a:r>
            <a:r>
              <a:rPr lang="fa-IR" sz="2400" dirty="0" smtClean="0"/>
              <a:t>کنید </a:t>
            </a:r>
            <a:r>
              <a:rPr lang="fa-IR" sz="2400" dirty="0"/>
              <a:t>و در عین حال مشاهده تان را ادامه دهید. </a:t>
            </a:r>
            <a:endParaRPr lang="fa-IR" sz="2400" dirty="0" smtClean="0"/>
          </a:p>
          <a:p>
            <a:pPr marL="0" indent="0">
              <a:buNone/>
            </a:pPr>
            <a:endParaRPr lang="en-US" sz="2400" dirty="0"/>
          </a:p>
        </p:txBody>
      </p:sp>
      <p:pic>
        <p:nvPicPr>
          <p:cNvPr id="7" name="Picture 6" descr="C:\Users\NP\Downloads\images.jpg"/>
          <p:cNvPicPr/>
          <p:nvPr/>
        </p:nvPicPr>
        <p:blipFill>
          <a:blip r:embed="rId4">
            <a:extLst>
              <a:ext uri="{28A0092B-C50C-407E-A947-70E740481C1C}">
                <a14:useLocalDpi xmlns:a14="http://schemas.microsoft.com/office/drawing/2010/main" val="0"/>
              </a:ext>
            </a:extLst>
          </a:blip>
          <a:srcRect/>
          <a:stretch>
            <a:fillRect/>
          </a:stretch>
        </p:blipFill>
        <p:spPr bwMode="auto">
          <a:xfrm>
            <a:off x="2492851" y="2514600"/>
            <a:ext cx="4920297" cy="4114800"/>
          </a:xfrm>
          <a:prstGeom prst="rect">
            <a:avLst/>
          </a:prstGeom>
          <a:noFill/>
          <a:ln w="19050">
            <a:solidFill>
              <a:schemeClr val="accent1">
                <a:lumMod val="75000"/>
              </a:schemeClr>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4782"/>
            <a:ext cx="5334000" cy="18288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0773409"/>
      </p:ext>
    </p:extLst>
  </p:cSld>
  <p:clrMapOvr>
    <a:masterClrMapping/>
  </p:clrMapOvr>
  <mc:AlternateContent xmlns:mc="http://schemas.openxmlformats.org/markup-compatibility/2006" xmlns:p14="http://schemas.microsoft.com/office/powerpoint/2010/main">
    <mc:Choice Requires="p14">
      <p:transition spd="slow" p14:dur="2000" advTm="51227"/>
    </mc:Choice>
    <mc:Fallback xmlns="">
      <p:transition spd="slow" advTm="51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شهید بهشتی</_x062f__x0627__x0646__x0634__x06af__x0627__x0647_>
    <_x0646__x0648__x0639__x0020__x062d__x06cc__x0637__x0647_ xmlns="12fdc5dc-769e-4543-b10d-fbea3dac4417">نحوه معاینات فیزیکی</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5NN7CDR5NKU2-831-652</_dlc_DocId>
    <_dlc_DocIdUrl xmlns="1047730d-92e1-4018-9084-d932fd3a7f58">
      <Url>http://www.health.gov.ir/hnd/_layouts/DocIdRedir.aspx?ID=5NN7CDR5NKU2-831-652</Url>
      <Description>5NN7CDR5NKU2-831-652</Description>
    </_dlc_DocIdUrl>
  </documentManagement>
</p:properties>
</file>

<file path=customXml/itemProps1.xml><?xml version="1.0" encoding="utf-8"?>
<ds:datastoreItem xmlns:ds="http://schemas.openxmlformats.org/officeDocument/2006/customXml" ds:itemID="{3422FCB7-6CAC-4490-B2A8-0119591347EA}"/>
</file>

<file path=customXml/itemProps2.xml><?xml version="1.0" encoding="utf-8"?>
<ds:datastoreItem xmlns:ds="http://schemas.openxmlformats.org/officeDocument/2006/customXml" ds:itemID="{92261877-7396-4F47-8924-08AB54B5CC47}"/>
</file>

<file path=customXml/itemProps3.xml><?xml version="1.0" encoding="utf-8"?>
<ds:datastoreItem xmlns:ds="http://schemas.openxmlformats.org/officeDocument/2006/customXml" ds:itemID="{2456FAB1-EA79-47F4-A2E8-D49993CAD69D}"/>
</file>

<file path=customXml/itemProps4.xml><?xml version="1.0" encoding="utf-8"?>
<ds:datastoreItem xmlns:ds="http://schemas.openxmlformats.org/officeDocument/2006/customXml" ds:itemID="{36BCCF01-5519-4D7C-8F2D-B6C67B47E298}"/>
</file>

<file path=docProps/app.xml><?xml version="1.0" encoding="utf-8"?>
<Properties xmlns="http://schemas.openxmlformats.org/officeDocument/2006/extended-properties" xmlns:vt="http://schemas.openxmlformats.org/officeDocument/2006/docPropsVTypes">
  <TotalTime>3083</TotalTime>
  <Words>2403</Words>
  <Application>Microsoft Office PowerPoint</Application>
  <PresentationFormat>On-screen Show (4:3)</PresentationFormat>
  <Paragraphs>288</Paragraphs>
  <Slides>59</Slides>
  <Notes>0</Notes>
  <HiddenSlides>0</HiddenSlides>
  <MMClips>59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Aharoni</vt:lpstr>
      <vt:lpstr>Arial</vt:lpstr>
      <vt:lpstr>B Homa</vt:lpstr>
      <vt:lpstr>B Yagut</vt:lpstr>
      <vt:lpstr>Calibri</vt:lpstr>
      <vt:lpstr>Franklin Gothic Medium</vt:lpstr>
      <vt:lpstr>Tahoma</vt:lpstr>
      <vt:lpstr>Times New Roman</vt:lpstr>
      <vt:lpstr>Wingdings</vt:lpstr>
      <vt:lpstr>Office Theme</vt:lpstr>
      <vt:lpstr> آشنایی با  نحوه معاینات فیزیکی</vt:lpstr>
      <vt:lpstr> مشخصات سند</vt:lpstr>
      <vt:lpstr>اهداف آموزشی</vt:lpstr>
      <vt:lpstr>فهرست عناوین:</vt:lpstr>
      <vt:lpstr>مقدمه</vt:lpstr>
      <vt:lpstr>پستان ها و نواحی زیر بغل</vt:lpstr>
      <vt:lpstr>پستان ها و نواحی زیر بغل</vt:lpstr>
      <vt:lpstr>پستان ها و نواحی زیر بغل</vt:lpstr>
      <vt:lpstr>PowerPoint Presentation</vt:lpstr>
      <vt:lpstr>پستان ها و نواحی زیر بغل</vt:lpstr>
      <vt:lpstr>پستان ها و نواحی زیر بغل</vt:lpstr>
      <vt:lpstr>پستان ها و نواحی زیر بغل</vt:lpstr>
      <vt:lpstr>پستان ها و نواحی زیر بغل</vt:lpstr>
      <vt:lpstr>پستان ها و نواحی زیر بغل</vt:lpstr>
      <vt:lpstr>پستان ها و نواحی زیر بغل</vt:lpstr>
      <vt:lpstr>پستان ها و نواحی زیر بغل</vt:lpstr>
      <vt:lpstr>PowerPoint Presentation</vt:lpstr>
      <vt:lpstr>پستان ها و نواحی زیر بغل</vt:lpstr>
      <vt:lpstr>پستان ها و نواحی زیر بغل</vt:lpstr>
      <vt:lpstr>دستگاه قلبی عروقی</vt:lpstr>
      <vt:lpstr>دستگاه قلبی عروقی</vt:lpstr>
      <vt:lpstr>شکم</vt:lpstr>
      <vt:lpstr>شکم</vt:lpstr>
      <vt:lpstr>شکم</vt:lpstr>
      <vt:lpstr>شکم</vt:lpstr>
      <vt:lpstr>شکم</vt:lpstr>
      <vt:lpstr>فتق ناف و جای برش</vt:lpstr>
      <vt:lpstr>اندامهای تناسلی</vt:lpstr>
      <vt:lpstr>اندامهای تناسلی</vt:lpstr>
      <vt:lpstr>سیستم عروق محیطی</vt:lpstr>
      <vt:lpstr>سیستم عروق محیطی</vt:lpstr>
      <vt:lpstr>PowerPoint Presentation</vt:lpstr>
      <vt:lpstr>سیستم عضلانی -اسکلتی</vt:lpstr>
      <vt:lpstr>سیستم عضلانی - اسکلتی</vt:lpstr>
      <vt:lpstr>سیستم عضلانی - اسکلتی</vt:lpstr>
      <vt:lpstr>سیستم عضلانی-اسکلتی</vt:lpstr>
      <vt:lpstr>سیستم عضلانی - اسکلتی</vt:lpstr>
      <vt:lpstr>سیستم عضلانی - اسکلتی</vt:lpstr>
      <vt:lpstr>سیستم عضلانی - اسکلتی</vt:lpstr>
      <vt:lpstr>سیستم عضلانی - اسکلتی</vt:lpstr>
      <vt:lpstr>سیستم عضلانی - اسکلتی</vt:lpstr>
      <vt:lpstr>سیستم عضلانی - اسکلتی</vt:lpstr>
      <vt:lpstr>سیستم عضلانی – اسکلتی مانورهای بررسی قدرت عضلانی</vt:lpstr>
      <vt:lpstr>سیستم عضلانی - اسکلتی</vt:lpstr>
      <vt:lpstr>Triceps manual muscle testing</vt:lpstr>
      <vt:lpstr>shoulder manual muscle testing</vt:lpstr>
      <vt:lpstr>biceps manual muscle testing</vt:lpstr>
      <vt:lpstr>Hand &amp; Wrist Examination</vt:lpstr>
      <vt:lpstr>Hand &amp; Wrist Examination</vt:lpstr>
      <vt:lpstr>hip strength testing</vt:lpstr>
      <vt:lpstr>hip abduction testing</vt:lpstr>
      <vt:lpstr>hip adduction testing</vt:lpstr>
      <vt:lpstr>hamstring testing</vt:lpstr>
      <vt:lpstr>Mcmurray Test</vt:lpstr>
      <vt:lpstr>phalen’s test</vt:lpstr>
      <vt:lpstr>خلاصه مطالب و نتیجه گیری</vt:lpstr>
      <vt:lpstr>پرسش و تمرین</vt:lpstr>
      <vt:lpstr>فهرست منابع</vt:lpstr>
      <vt:lpstr> لطفاً نظرات و پیشنهادات خود پیرامون این بسته آموزشی را به آدرس زیر ارسال کنید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SONY</dc:creator>
  <cp:lastModifiedBy>sbmu1</cp:lastModifiedBy>
  <cp:revision>370</cp:revision>
  <cp:lastPrinted>2020-05-12T06:59:45Z</cp:lastPrinted>
  <dcterms:created xsi:type="dcterms:W3CDTF">2020-04-21T16:07:12Z</dcterms:created>
  <dcterms:modified xsi:type="dcterms:W3CDTF">2020-05-24T08:20:42Z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9342c47e-a8d7-4f50-afa6-bab2e36af71c</vt:lpwstr>
  </property>
</Properties>
</file>